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260" r:id="rId3"/>
    <p:sldId id="288" r:id="rId4"/>
    <p:sldId id="259" r:id="rId5"/>
    <p:sldId id="265" r:id="rId6"/>
    <p:sldId id="287" r:id="rId7"/>
    <p:sldId id="275" r:id="rId8"/>
    <p:sldId id="276" r:id="rId9"/>
    <p:sldId id="284" r:id="rId10"/>
    <p:sldId id="279" r:id="rId11"/>
    <p:sldId id="280" r:id="rId12"/>
    <p:sldId id="261" r:id="rId13"/>
    <p:sldId id="258" r:id="rId14"/>
    <p:sldId id="257" r:id="rId15"/>
    <p:sldId id="281" r:id="rId16"/>
    <p:sldId id="262" r:id="rId17"/>
    <p:sldId id="264" r:id="rId18"/>
    <p:sldId id="266" r:id="rId19"/>
    <p:sldId id="270" r:id="rId20"/>
    <p:sldId id="273" r:id="rId21"/>
    <p:sldId id="272" r:id="rId22"/>
    <p:sldId id="282" r:id="rId23"/>
    <p:sldId id="269" r:id="rId24"/>
    <p:sldId id="285" r:id="rId25"/>
    <p:sldId id="267" r:id="rId26"/>
    <p:sldId id="283" r:id="rId27"/>
    <p:sldId id="271" r:id="rId28"/>
    <p:sldId id="290" r:id="rId29"/>
    <p:sldId id="291" r:id="rId30"/>
    <p:sldId id="274" r:id="rId31"/>
    <p:sldId id="286" r:id="rId32"/>
    <p:sldId id="277" r:id="rId33"/>
    <p:sldId id="289" r:id="rId34"/>
  </p:sldIdLst>
  <p:sldSz cx="9144000" cy="6858000" type="letter"/>
  <p:notesSz cx="9309100" cy="7053263"/>
  <p:defaultTextStyle>
    <a:defPPr>
      <a:defRPr lang="en-US"/>
    </a:defPPr>
    <a:lvl1pPr algn="l" rtl="0" fontAlgn="base">
      <a:lnSpc>
        <a:spcPct val="90000"/>
      </a:lnSpc>
      <a:spcBef>
        <a:spcPct val="20000"/>
      </a:spcBef>
      <a:spcAft>
        <a:spcPct val="0"/>
      </a:spcAft>
      <a:buClr>
        <a:schemeClr val="accent1"/>
      </a:buClr>
      <a:buSzPct val="65000"/>
      <a:buFont typeface="Wingdings" pitchFamily="2" charset="2"/>
      <a:buChar char="n"/>
      <a:defRPr kern="1200">
        <a:solidFill>
          <a:srgbClr val="CC0000"/>
        </a:solidFill>
        <a:latin typeface="Arial" charset="0"/>
        <a:ea typeface="+mn-ea"/>
        <a:cs typeface="+mn-cs"/>
      </a:defRPr>
    </a:lvl1pPr>
    <a:lvl2pPr marL="457200" algn="l" rtl="0" fontAlgn="base">
      <a:lnSpc>
        <a:spcPct val="90000"/>
      </a:lnSpc>
      <a:spcBef>
        <a:spcPct val="20000"/>
      </a:spcBef>
      <a:spcAft>
        <a:spcPct val="0"/>
      </a:spcAft>
      <a:buClr>
        <a:schemeClr val="accent1"/>
      </a:buClr>
      <a:buSzPct val="65000"/>
      <a:buFont typeface="Wingdings" pitchFamily="2" charset="2"/>
      <a:buChar char="n"/>
      <a:defRPr kern="1200">
        <a:solidFill>
          <a:srgbClr val="CC0000"/>
        </a:solidFill>
        <a:latin typeface="Arial" charset="0"/>
        <a:ea typeface="+mn-ea"/>
        <a:cs typeface="+mn-cs"/>
      </a:defRPr>
    </a:lvl2pPr>
    <a:lvl3pPr marL="914400" algn="l" rtl="0" fontAlgn="base">
      <a:lnSpc>
        <a:spcPct val="90000"/>
      </a:lnSpc>
      <a:spcBef>
        <a:spcPct val="20000"/>
      </a:spcBef>
      <a:spcAft>
        <a:spcPct val="0"/>
      </a:spcAft>
      <a:buClr>
        <a:schemeClr val="accent1"/>
      </a:buClr>
      <a:buSzPct val="65000"/>
      <a:buFont typeface="Wingdings" pitchFamily="2" charset="2"/>
      <a:buChar char="n"/>
      <a:defRPr kern="1200">
        <a:solidFill>
          <a:srgbClr val="CC0000"/>
        </a:solidFill>
        <a:latin typeface="Arial" charset="0"/>
        <a:ea typeface="+mn-ea"/>
        <a:cs typeface="+mn-cs"/>
      </a:defRPr>
    </a:lvl3pPr>
    <a:lvl4pPr marL="1371600" algn="l" rtl="0" fontAlgn="base">
      <a:lnSpc>
        <a:spcPct val="90000"/>
      </a:lnSpc>
      <a:spcBef>
        <a:spcPct val="20000"/>
      </a:spcBef>
      <a:spcAft>
        <a:spcPct val="0"/>
      </a:spcAft>
      <a:buClr>
        <a:schemeClr val="accent1"/>
      </a:buClr>
      <a:buSzPct val="65000"/>
      <a:buFont typeface="Wingdings" pitchFamily="2" charset="2"/>
      <a:buChar char="n"/>
      <a:defRPr kern="1200">
        <a:solidFill>
          <a:srgbClr val="CC0000"/>
        </a:solidFill>
        <a:latin typeface="Arial" charset="0"/>
        <a:ea typeface="+mn-ea"/>
        <a:cs typeface="+mn-cs"/>
      </a:defRPr>
    </a:lvl4pPr>
    <a:lvl5pPr marL="1828800" algn="l" rtl="0" fontAlgn="base">
      <a:lnSpc>
        <a:spcPct val="90000"/>
      </a:lnSpc>
      <a:spcBef>
        <a:spcPct val="20000"/>
      </a:spcBef>
      <a:spcAft>
        <a:spcPct val="0"/>
      </a:spcAft>
      <a:buClr>
        <a:schemeClr val="accent1"/>
      </a:buClr>
      <a:buSzPct val="65000"/>
      <a:buFont typeface="Wingdings" pitchFamily="2" charset="2"/>
      <a:buChar char="n"/>
      <a:defRPr kern="1200">
        <a:solidFill>
          <a:srgbClr val="CC0000"/>
        </a:solidFill>
        <a:latin typeface="Arial" charset="0"/>
        <a:ea typeface="+mn-ea"/>
        <a:cs typeface="+mn-cs"/>
      </a:defRPr>
    </a:lvl5pPr>
    <a:lvl6pPr marL="2286000" algn="l" defTabSz="914400" rtl="0" eaLnBrk="1" latinLnBrk="0" hangingPunct="1">
      <a:defRPr kern="1200">
        <a:solidFill>
          <a:srgbClr val="CC0000"/>
        </a:solidFill>
        <a:latin typeface="Arial" charset="0"/>
        <a:ea typeface="+mn-ea"/>
        <a:cs typeface="+mn-cs"/>
      </a:defRPr>
    </a:lvl6pPr>
    <a:lvl7pPr marL="2743200" algn="l" defTabSz="914400" rtl="0" eaLnBrk="1" latinLnBrk="0" hangingPunct="1">
      <a:defRPr kern="1200">
        <a:solidFill>
          <a:srgbClr val="CC0000"/>
        </a:solidFill>
        <a:latin typeface="Arial" charset="0"/>
        <a:ea typeface="+mn-ea"/>
        <a:cs typeface="+mn-cs"/>
      </a:defRPr>
    </a:lvl7pPr>
    <a:lvl8pPr marL="3200400" algn="l" defTabSz="914400" rtl="0" eaLnBrk="1" latinLnBrk="0" hangingPunct="1">
      <a:defRPr kern="1200">
        <a:solidFill>
          <a:srgbClr val="CC0000"/>
        </a:solidFill>
        <a:latin typeface="Arial" charset="0"/>
        <a:ea typeface="+mn-ea"/>
        <a:cs typeface="+mn-cs"/>
      </a:defRPr>
    </a:lvl8pPr>
    <a:lvl9pPr marL="3657600" algn="l" defTabSz="914400" rtl="0" eaLnBrk="1" latinLnBrk="0" hangingPunct="1">
      <a:defRPr kern="1200">
        <a:solidFill>
          <a:srgbClr val="CC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EF1"/>
    <a:srgbClr val="FE0C34"/>
    <a:srgbClr val="7E4E7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0552" autoAdjust="0"/>
  </p:normalViewPr>
  <p:slideViewPr>
    <p:cSldViewPr>
      <p:cViewPr varScale="1">
        <p:scale>
          <a:sx n="92" d="100"/>
          <a:sy n="92" d="100"/>
        </p:scale>
        <p:origin x="216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4033943" cy="352663"/>
          </a:xfrm>
          <a:prstGeom prst="rect">
            <a:avLst/>
          </a:prstGeom>
          <a:noFill/>
          <a:ln w="9525">
            <a:noFill/>
            <a:miter lim="800000"/>
            <a:headEnd/>
            <a:tailEnd/>
          </a:ln>
          <a:effectLst/>
        </p:spPr>
        <p:txBody>
          <a:bodyPr vert="horz" wrap="square" lIns="93483" tIns="46742" rIns="93483" bIns="46742" numCol="1" anchor="t" anchorCtr="0" compatLnSpc="1">
            <a:prstTxWarp prst="textNoShape">
              <a:avLst/>
            </a:prstTxWarp>
          </a:bodyPr>
          <a:lstStyle>
            <a:lvl1pPr>
              <a:lnSpc>
                <a:spcPct val="100000"/>
              </a:lnSpc>
              <a:spcBef>
                <a:spcPct val="0"/>
              </a:spcBef>
              <a:buClrTx/>
              <a:buSzTx/>
              <a:buFontTx/>
              <a:buNone/>
              <a:defRPr sz="1200" smtClean="0">
                <a:solidFill>
                  <a:schemeClr val="tx1"/>
                </a:solidFill>
              </a:defRPr>
            </a:lvl1pPr>
          </a:lstStyle>
          <a:p>
            <a:pPr>
              <a:defRPr/>
            </a:pPr>
            <a:endParaRPr lang="en-US"/>
          </a:p>
        </p:txBody>
      </p:sp>
      <p:sp>
        <p:nvSpPr>
          <p:cNvPr id="29699" name="Rectangle 3"/>
          <p:cNvSpPr>
            <a:spLocks noGrp="1" noChangeArrowheads="1"/>
          </p:cNvSpPr>
          <p:nvPr>
            <p:ph type="dt" sz="quarter" idx="1"/>
          </p:nvPr>
        </p:nvSpPr>
        <p:spPr bwMode="auto">
          <a:xfrm>
            <a:off x="5273003" y="0"/>
            <a:ext cx="4033943" cy="352663"/>
          </a:xfrm>
          <a:prstGeom prst="rect">
            <a:avLst/>
          </a:prstGeom>
          <a:noFill/>
          <a:ln w="9525">
            <a:noFill/>
            <a:miter lim="800000"/>
            <a:headEnd/>
            <a:tailEnd/>
          </a:ln>
          <a:effectLst/>
        </p:spPr>
        <p:txBody>
          <a:bodyPr vert="horz" wrap="square" lIns="93483" tIns="46742" rIns="93483" bIns="46742" numCol="1" anchor="t" anchorCtr="0" compatLnSpc="1">
            <a:prstTxWarp prst="textNoShape">
              <a:avLst/>
            </a:prstTxWarp>
          </a:bodyPr>
          <a:lstStyle>
            <a:lvl1pPr algn="r">
              <a:lnSpc>
                <a:spcPct val="100000"/>
              </a:lnSpc>
              <a:spcBef>
                <a:spcPct val="0"/>
              </a:spcBef>
              <a:buClrTx/>
              <a:buSzTx/>
              <a:buFontTx/>
              <a:buNone/>
              <a:defRPr sz="1200" smtClean="0">
                <a:solidFill>
                  <a:schemeClr val="tx1"/>
                </a:solidFill>
              </a:defRPr>
            </a:lvl1pPr>
          </a:lstStyle>
          <a:p>
            <a:pPr>
              <a:defRPr/>
            </a:pPr>
            <a:endParaRPr lang="en-US"/>
          </a:p>
        </p:txBody>
      </p:sp>
      <p:sp>
        <p:nvSpPr>
          <p:cNvPr id="29700" name="Rectangle 4"/>
          <p:cNvSpPr>
            <a:spLocks noGrp="1" noChangeArrowheads="1"/>
          </p:cNvSpPr>
          <p:nvPr>
            <p:ph type="ftr" sz="quarter" idx="2"/>
          </p:nvPr>
        </p:nvSpPr>
        <p:spPr bwMode="auto">
          <a:xfrm>
            <a:off x="1" y="6699376"/>
            <a:ext cx="4033943" cy="352663"/>
          </a:xfrm>
          <a:prstGeom prst="rect">
            <a:avLst/>
          </a:prstGeom>
          <a:noFill/>
          <a:ln w="9525">
            <a:noFill/>
            <a:miter lim="800000"/>
            <a:headEnd/>
            <a:tailEnd/>
          </a:ln>
          <a:effectLst/>
        </p:spPr>
        <p:txBody>
          <a:bodyPr vert="horz" wrap="square" lIns="93483" tIns="46742" rIns="93483" bIns="46742" numCol="1" anchor="b" anchorCtr="0" compatLnSpc="1">
            <a:prstTxWarp prst="textNoShape">
              <a:avLst/>
            </a:prstTxWarp>
          </a:bodyPr>
          <a:lstStyle>
            <a:lvl1pPr>
              <a:lnSpc>
                <a:spcPct val="100000"/>
              </a:lnSpc>
              <a:spcBef>
                <a:spcPct val="0"/>
              </a:spcBef>
              <a:buClrTx/>
              <a:buSzTx/>
              <a:buFontTx/>
              <a:buNone/>
              <a:defRPr sz="1200" smtClean="0">
                <a:solidFill>
                  <a:schemeClr val="tx1"/>
                </a:solidFill>
              </a:defRPr>
            </a:lvl1pPr>
          </a:lstStyle>
          <a:p>
            <a:pPr>
              <a:defRPr/>
            </a:pPr>
            <a:endParaRPr lang="en-US"/>
          </a:p>
        </p:txBody>
      </p:sp>
      <p:sp>
        <p:nvSpPr>
          <p:cNvPr id="29701" name="Rectangle 5"/>
          <p:cNvSpPr>
            <a:spLocks noGrp="1" noChangeArrowheads="1"/>
          </p:cNvSpPr>
          <p:nvPr>
            <p:ph type="sldNum" sz="quarter" idx="3"/>
          </p:nvPr>
        </p:nvSpPr>
        <p:spPr bwMode="auto">
          <a:xfrm>
            <a:off x="5273003" y="6699376"/>
            <a:ext cx="4033943" cy="352663"/>
          </a:xfrm>
          <a:prstGeom prst="rect">
            <a:avLst/>
          </a:prstGeom>
          <a:noFill/>
          <a:ln w="9525">
            <a:noFill/>
            <a:miter lim="800000"/>
            <a:headEnd/>
            <a:tailEnd/>
          </a:ln>
          <a:effectLst/>
        </p:spPr>
        <p:txBody>
          <a:bodyPr vert="horz" wrap="square" lIns="93483" tIns="46742" rIns="93483" bIns="46742" numCol="1" anchor="b" anchorCtr="0" compatLnSpc="1">
            <a:prstTxWarp prst="textNoShape">
              <a:avLst/>
            </a:prstTxWarp>
          </a:bodyPr>
          <a:lstStyle>
            <a:lvl1pPr algn="r">
              <a:lnSpc>
                <a:spcPct val="100000"/>
              </a:lnSpc>
              <a:spcBef>
                <a:spcPct val="0"/>
              </a:spcBef>
              <a:buClrTx/>
              <a:buSzTx/>
              <a:buFontTx/>
              <a:buNone/>
              <a:defRPr sz="1200" smtClean="0">
                <a:solidFill>
                  <a:schemeClr val="tx1"/>
                </a:solidFill>
              </a:defRPr>
            </a:lvl1pPr>
          </a:lstStyle>
          <a:p>
            <a:pPr>
              <a:defRPr/>
            </a:pPr>
            <a:fld id="{93908B1D-2A32-4D9A-8297-0321E9E31F03}" type="slidenum">
              <a:rPr lang="en-US"/>
              <a:pPr>
                <a:defRPr/>
              </a:pPr>
              <a:t>‹#›</a:t>
            </a:fld>
            <a:endParaRPr lang="en-US"/>
          </a:p>
        </p:txBody>
      </p:sp>
    </p:spTree>
    <p:extLst>
      <p:ext uri="{BB962C8B-B14F-4D97-AF65-F5344CB8AC3E}">
        <p14:creationId xmlns:p14="http://schemas.microsoft.com/office/powerpoint/2010/main" val="1821062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4033943" cy="352663"/>
          </a:xfrm>
          <a:prstGeom prst="rect">
            <a:avLst/>
          </a:prstGeom>
          <a:noFill/>
          <a:ln w="9525">
            <a:noFill/>
            <a:miter lim="800000"/>
            <a:headEnd/>
            <a:tailEnd/>
          </a:ln>
          <a:effectLst/>
        </p:spPr>
        <p:txBody>
          <a:bodyPr vert="horz" wrap="square" lIns="93483" tIns="46742" rIns="93483" bIns="46742" numCol="1" anchor="t" anchorCtr="0" compatLnSpc="1">
            <a:prstTxWarp prst="textNoShape">
              <a:avLst/>
            </a:prstTxWarp>
          </a:bodyPr>
          <a:lstStyle>
            <a:lvl1pPr>
              <a:lnSpc>
                <a:spcPct val="100000"/>
              </a:lnSpc>
              <a:spcBef>
                <a:spcPct val="0"/>
              </a:spcBef>
              <a:buClrTx/>
              <a:buSzTx/>
              <a:buFontTx/>
              <a:buNone/>
              <a:defRPr sz="1200" smtClean="0">
                <a:solidFill>
                  <a:schemeClr val="tx1"/>
                </a:solidFill>
              </a:defRPr>
            </a:lvl1pPr>
          </a:lstStyle>
          <a:p>
            <a:pPr>
              <a:defRPr/>
            </a:pPr>
            <a:endParaRPr lang="en-US"/>
          </a:p>
        </p:txBody>
      </p:sp>
      <p:sp>
        <p:nvSpPr>
          <p:cNvPr id="27651" name="Rectangle 3"/>
          <p:cNvSpPr>
            <a:spLocks noGrp="1" noChangeArrowheads="1"/>
          </p:cNvSpPr>
          <p:nvPr>
            <p:ph type="dt" idx="1"/>
          </p:nvPr>
        </p:nvSpPr>
        <p:spPr bwMode="auto">
          <a:xfrm>
            <a:off x="5273003" y="0"/>
            <a:ext cx="4033943" cy="352663"/>
          </a:xfrm>
          <a:prstGeom prst="rect">
            <a:avLst/>
          </a:prstGeom>
          <a:noFill/>
          <a:ln w="9525">
            <a:noFill/>
            <a:miter lim="800000"/>
            <a:headEnd/>
            <a:tailEnd/>
          </a:ln>
          <a:effectLst/>
        </p:spPr>
        <p:txBody>
          <a:bodyPr vert="horz" wrap="square" lIns="93483" tIns="46742" rIns="93483" bIns="46742" numCol="1" anchor="t" anchorCtr="0" compatLnSpc="1">
            <a:prstTxWarp prst="textNoShape">
              <a:avLst/>
            </a:prstTxWarp>
          </a:bodyPr>
          <a:lstStyle>
            <a:lvl1pPr algn="r">
              <a:lnSpc>
                <a:spcPct val="100000"/>
              </a:lnSpc>
              <a:spcBef>
                <a:spcPct val="0"/>
              </a:spcBef>
              <a:buClrTx/>
              <a:buSzTx/>
              <a:buFontTx/>
              <a:buNone/>
              <a:defRPr sz="1200" smtClean="0">
                <a:solidFill>
                  <a:schemeClr val="tx1"/>
                </a:solidFill>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890838" y="530225"/>
            <a:ext cx="3527425" cy="264477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0911" y="3350300"/>
            <a:ext cx="7447280" cy="3173968"/>
          </a:xfrm>
          <a:prstGeom prst="rect">
            <a:avLst/>
          </a:prstGeom>
          <a:noFill/>
          <a:ln w="9525">
            <a:noFill/>
            <a:miter lim="800000"/>
            <a:headEnd/>
            <a:tailEnd/>
          </a:ln>
          <a:effectLst/>
        </p:spPr>
        <p:txBody>
          <a:bodyPr vert="horz" wrap="square" lIns="93483" tIns="46742" rIns="93483" bIns="467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1" y="6699376"/>
            <a:ext cx="4033943" cy="352663"/>
          </a:xfrm>
          <a:prstGeom prst="rect">
            <a:avLst/>
          </a:prstGeom>
          <a:noFill/>
          <a:ln w="9525">
            <a:noFill/>
            <a:miter lim="800000"/>
            <a:headEnd/>
            <a:tailEnd/>
          </a:ln>
          <a:effectLst/>
        </p:spPr>
        <p:txBody>
          <a:bodyPr vert="horz" wrap="square" lIns="93483" tIns="46742" rIns="93483" bIns="46742" numCol="1" anchor="b" anchorCtr="0" compatLnSpc="1">
            <a:prstTxWarp prst="textNoShape">
              <a:avLst/>
            </a:prstTxWarp>
          </a:bodyPr>
          <a:lstStyle>
            <a:lvl1pPr>
              <a:lnSpc>
                <a:spcPct val="100000"/>
              </a:lnSpc>
              <a:spcBef>
                <a:spcPct val="0"/>
              </a:spcBef>
              <a:buClrTx/>
              <a:buSzTx/>
              <a:buFontTx/>
              <a:buNone/>
              <a:defRPr sz="1200" smtClean="0">
                <a:solidFill>
                  <a:schemeClr val="tx1"/>
                </a:solidFill>
              </a:defRPr>
            </a:lvl1pPr>
          </a:lstStyle>
          <a:p>
            <a:pPr>
              <a:defRPr/>
            </a:pPr>
            <a:endParaRPr lang="en-US"/>
          </a:p>
        </p:txBody>
      </p:sp>
      <p:sp>
        <p:nvSpPr>
          <p:cNvPr id="27655" name="Rectangle 7"/>
          <p:cNvSpPr>
            <a:spLocks noGrp="1" noChangeArrowheads="1"/>
          </p:cNvSpPr>
          <p:nvPr>
            <p:ph type="sldNum" sz="quarter" idx="5"/>
          </p:nvPr>
        </p:nvSpPr>
        <p:spPr bwMode="auto">
          <a:xfrm>
            <a:off x="5273003" y="6699376"/>
            <a:ext cx="4033943" cy="352663"/>
          </a:xfrm>
          <a:prstGeom prst="rect">
            <a:avLst/>
          </a:prstGeom>
          <a:noFill/>
          <a:ln w="9525">
            <a:noFill/>
            <a:miter lim="800000"/>
            <a:headEnd/>
            <a:tailEnd/>
          </a:ln>
          <a:effectLst/>
        </p:spPr>
        <p:txBody>
          <a:bodyPr vert="horz" wrap="square" lIns="93483" tIns="46742" rIns="93483" bIns="46742" numCol="1" anchor="b" anchorCtr="0" compatLnSpc="1">
            <a:prstTxWarp prst="textNoShape">
              <a:avLst/>
            </a:prstTxWarp>
          </a:bodyPr>
          <a:lstStyle>
            <a:lvl1pPr algn="r">
              <a:lnSpc>
                <a:spcPct val="100000"/>
              </a:lnSpc>
              <a:spcBef>
                <a:spcPct val="0"/>
              </a:spcBef>
              <a:buClrTx/>
              <a:buSzTx/>
              <a:buFontTx/>
              <a:buNone/>
              <a:defRPr sz="1200" smtClean="0">
                <a:solidFill>
                  <a:schemeClr val="tx1"/>
                </a:solidFill>
              </a:defRPr>
            </a:lvl1pPr>
          </a:lstStyle>
          <a:p>
            <a:pPr>
              <a:defRPr/>
            </a:pPr>
            <a:fld id="{0BF7F93B-7273-4CFD-A825-3D894CE053B1}" type="slidenum">
              <a:rPr lang="en-US"/>
              <a:pPr>
                <a:defRPr/>
              </a:pPr>
              <a:t>‹#›</a:t>
            </a:fld>
            <a:endParaRPr lang="en-US"/>
          </a:p>
        </p:txBody>
      </p:sp>
    </p:spTree>
    <p:extLst>
      <p:ext uri="{BB962C8B-B14F-4D97-AF65-F5344CB8AC3E}">
        <p14:creationId xmlns:p14="http://schemas.microsoft.com/office/powerpoint/2010/main" val="1948469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0BD8080-45F3-47FD-8379-A12C8203D8C8}" type="slidenum">
              <a:rPr lang="en-US"/>
              <a:pPr/>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207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dirty="0"/>
              <a:t>Faculty and secondary mentors do not mentor undergraduates for the money, but rather for the opportunity to teach the next generation to carry on the research enterprise.</a:t>
            </a:r>
          </a:p>
          <a:p>
            <a:endParaRPr lang="en-US" dirty="0"/>
          </a:p>
        </p:txBody>
      </p:sp>
      <p:sp>
        <p:nvSpPr>
          <p:cNvPr id="4" name="Slide Number Placeholder 3"/>
          <p:cNvSpPr>
            <a:spLocks noGrp="1"/>
          </p:cNvSpPr>
          <p:nvPr>
            <p:ph type="sldNum" sz="quarter" idx="10"/>
          </p:nvPr>
        </p:nvSpPr>
        <p:spPr/>
        <p:txBody>
          <a:bodyPr/>
          <a:lstStyle/>
          <a:p>
            <a:pPr>
              <a:defRPr/>
            </a:pPr>
            <a:fld id="{0BF7F93B-7273-4CFD-A825-3D894CE053B1}" type="slidenum">
              <a:rPr lang="en-US" smtClean="0"/>
              <a:pPr>
                <a:defRPr/>
              </a:pPr>
              <a:t>33</a:t>
            </a:fld>
            <a:endParaRPr lang="en-US"/>
          </a:p>
        </p:txBody>
      </p:sp>
    </p:spTree>
    <p:extLst>
      <p:ext uri="{BB962C8B-B14F-4D97-AF65-F5344CB8AC3E}">
        <p14:creationId xmlns:p14="http://schemas.microsoft.com/office/powerpoint/2010/main" val="390046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1331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33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1BB1FC88-EEE5-40E7-B2BC-098174E92E4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728E40-7058-42AB-8B05-A4397AD0722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EFE225-1700-4CA0-BBE9-BF857DA0F09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2AB65C-14B4-46F2-929E-A2D835C834D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85F30C-7E03-415E-81C7-1B9217D98C3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656381-1801-48C1-A8A0-E8426AF9F73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CC95B14-0FAD-403C-8C78-CD21B3F7A42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6C62A30-F690-4E9B-9B78-199B116029DB}"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CC4CFCA-F8E8-415A-9BA8-2350FA31C6C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369C84-4561-4012-85CE-88E296A89C9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BC1486-187F-4F40-BC6C-27791A7E4D4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smtClean="0">
                <a:solidFill>
                  <a:schemeClr val="tx1"/>
                </a:solidFill>
                <a:latin typeface="+mj-lt"/>
              </a:defRPr>
            </a:lvl1pPr>
          </a:lstStyle>
          <a:p>
            <a:pPr>
              <a:defRPr/>
            </a:pPr>
            <a:endParaRPr lang="en-US" alt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smtClean="0">
                <a:solidFill>
                  <a:schemeClr val="tx1"/>
                </a:solidFill>
                <a:latin typeface="+mj-lt"/>
              </a:defRPr>
            </a:lvl1pPr>
          </a:lstStyle>
          <a:p>
            <a:pPr>
              <a:defRPr/>
            </a:pPr>
            <a:endParaRPr lang="en-US" altLang="en-US"/>
          </a:p>
        </p:txBody>
      </p:sp>
      <p:sp>
        <p:nvSpPr>
          <p:cNvPr id="122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smtClean="0">
                <a:solidFill>
                  <a:schemeClr val="tx1"/>
                </a:solidFill>
                <a:latin typeface="+mj-lt"/>
              </a:defRPr>
            </a:lvl1pPr>
          </a:lstStyle>
          <a:p>
            <a:pPr>
              <a:defRPr/>
            </a:pPr>
            <a:fld id="{13B84D5B-1FC1-447E-A00F-04FF1B6EA299}" type="slidenum">
              <a:rPr lang="en-US" altLang="en-US"/>
              <a:pPr>
                <a:defRPr/>
              </a:pPr>
              <a:t>‹#›</a:t>
            </a:fld>
            <a:endParaRPr lang="en-US" altLang="en-US"/>
          </a:p>
        </p:txBody>
      </p:sp>
      <p:sp>
        <p:nvSpPr>
          <p:cNvPr id="1229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122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lib.wvu.edu/services/printing/post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spoonflower.com/hc/en-us/articles/204266984-How-to-Create-a-Fabric-Presentation-Poster-from-a-PowerPoint-or-PDF" TargetMode="External"/><Relationship Id="rId2" Type="http://schemas.openxmlformats.org/officeDocument/2006/relationships/hyperlink" Target="http://www.morgantownprinting.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brand.wvu.edu/brand-guide/identity/logo"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colinpurrington.com/wp-content/uploads/2012/02/bad-scientific-poster-example.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pr.org/sections/health-shots/2019/06/11/729314248/to-save-the-science-poster-researchers-want-to-kill-it-and-start-over?fbclid=IwAR1cTARRvp1NCAzJedAygu6BxG1dJF8Tc8qbrdQj7qkCk4nVwUiUuC02ExE" TargetMode="External"/><Relationship Id="rId2" Type="http://schemas.openxmlformats.org/officeDocument/2006/relationships/hyperlink" Target="https://www.youtube.com/watch?v=1RwJbhkCA58" TargetMode="External"/><Relationship Id="rId1" Type="http://schemas.openxmlformats.org/officeDocument/2006/relationships/slideLayout" Target="../slideLayouts/slideLayout2.xml"/><Relationship Id="rId5" Type="http://schemas.openxmlformats.org/officeDocument/2006/relationships/hyperlink" Target="https://twitter.com/mikemorrison" TargetMode="External"/><Relationship Id="rId4" Type="http://schemas.openxmlformats.org/officeDocument/2006/relationships/hyperlink" Target="https://osf.io/ef53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bguides.wvu.edu/c.php?g=903129&amp;p=6500445" TargetMode="External"/><Relationship Id="rId2" Type="http://schemas.openxmlformats.org/officeDocument/2006/relationships/hyperlink" Target="https://undergraduateresearch.wvu.edu/present-and-publish/presentation-opportunities/summer-undergraduate-research-symposium" TargetMode="Externa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http://speakwrite.wvu.edu/" TargetMode="External"/><Relationship Id="rId4" Type="http://schemas.openxmlformats.org/officeDocument/2006/relationships/hyperlink" Target="https://lib.wvu.edu/services/printing/poster/"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uhd.edu/academics/sciences/scholars/Documents/workshop-poster.pdf" TargetMode="External"/><Relationship Id="rId3" Type="http://schemas.openxmlformats.org/officeDocument/2006/relationships/hyperlink" Target="https://www.youtube.com/watch?time_continue=215&amp;v=J-SRWog-5Is" TargetMode="External"/><Relationship Id="rId7" Type="http://schemas.openxmlformats.org/officeDocument/2006/relationships/hyperlink" Target="https://wp.nyu.edu/archivesandpublichistory/2014/05/13/poster-tips-for-humanities-conference-posters/" TargetMode="External"/><Relationship Id="rId2" Type="http://schemas.openxmlformats.org/officeDocument/2006/relationships/hyperlink" Target="https://colinpurrington.com/tips/poster-design/" TargetMode="External"/><Relationship Id="rId1" Type="http://schemas.openxmlformats.org/officeDocument/2006/relationships/slideLayout" Target="../slideLayouts/slideLayout2.xml"/><Relationship Id="rId6" Type="http://schemas.openxmlformats.org/officeDocument/2006/relationships/hyperlink" Target="https://projects.ncsu.edu/project/posters/60second.html" TargetMode="External"/><Relationship Id="rId11" Type="http://schemas.openxmlformats.org/officeDocument/2006/relationships/image" Target="../media/image1.emf"/><Relationship Id="rId5" Type="http://schemas.openxmlformats.org/officeDocument/2006/relationships/hyperlink" Target="http://www.ncsu.edu/project/posters/" TargetMode="External"/><Relationship Id="rId10" Type="http://schemas.openxmlformats.org/officeDocument/2006/relationships/hyperlink" Target="http://www.flickr.com/groups/368476@N21/pool/" TargetMode="External"/><Relationship Id="rId4" Type="http://schemas.openxmlformats.org/officeDocument/2006/relationships/hyperlink" Target="http://graduatestudent.ucmerced.edu/jmatthews/Site/Designing_Effective_Research_Posters.html" TargetMode="External"/><Relationship Id="rId9" Type="http://schemas.openxmlformats.org/officeDocument/2006/relationships/hyperlink" Target="https://www.youtube.com/watch?time_continue=606&amp;v=vMSaFUrk-F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1470025"/>
          </a:xfrm>
        </p:spPr>
        <p:txBody>
          <a:bodyPr/>
          <a:lstStyle/>
          <a:p>
            <a:pPr eaLnBrk="1" hangingPunct="1">
              <a:spcBef>
                <a:spcPts val="0"/>
              </a:spcBef>
            </a:pPr>
            <a:r>
              <a:rPr lang="en-US" sz="4000" b="1" dirty="0"/>
              <a:t>Creating an Effective Research Poster -</a:t>
            </a:r>
            <a:br>
              <a:rPr lang="en-US" sz="4000" b="1" dirty="0"/>
            </a:br>
            <a:r>
              <a:rPr lang="en-US" sz="2800" b="1" dirty="0"/>
              <a:t>Specifics for the July 25 Summer Undergraduate Research Symposium and General Tips</a:t>
            </a:r>
          </a:p>
        </p:txBody>
      </p:sp>
      <p:sp>
        <p:nvSpPr>
          <p:cNvPr id="3075" name="Rectangle 3"/>
          <p:cNvSpPr>
            <a:spLocks noGrp="1" noChangeArrowheads="1"/>
          </p:cNvSpPr>
          <p:nvPr>
            <p:ph type="subTitle" idx="1"/>
          </p:nvPr>
        </p:nvSpPr>
        <p:spPr/>
        <p:txBody>
          <a:bodyPr/>
          <a:lstStyle/>
          <a:p>
            <a:pPr eaLnBrk="1" hangingPunct="1">
              <a:lnSpc>
                <a:spcPct val="80000"/>
              </a:lnSpc>
            </a:pPr>
            <a:endParaRPr lang="en-US" sz="1800" dirty="0"/>
          </a:p>
          <a:p>
            <a:pPr eaLnBrk="1" hangingPunct="1">
              <a:lnSpc>
                <a:spcPct val="80000"/>
              </a:lnSpc>
            </a:pPr>
            <a:r>
              <a:rPr lang="en-US" sz="1800" dirty="0"/>
              <a:t>Summer 2019</a:t>
            </a:r>
          </a:p>
          <a:p>
            <a:pPr eaLnBrk="1" hangingPunct="1">
              <a:lnSpc>
                <a:spcPct val="80000"/>
              </a:lnSpc>
            </a:pPr>
            <a:endParaRPr lang="en-US" sz="1800" dirty="0"/>
          </a:p>
          <a:p>
            <a:pPr eaLnBrk="1" hangingPunct="1">
              <a:lnSpc>
                <a:spcPct val="80000"/>
              </a:lnSpc>
            </a:pPr>
            <a:r>
              <a:rPr lang="en-US" sz="1800" dirty="0"/>
              <a:t>Michelle Richards-Babb, Ph.D.</a:t>
            </a:r>
          </a:p>
          <a:p>
            <a:pPr eaLnBrk="1" hangingPunct="1">
              <a:lnSpc>
                <a:spcPct val="80000"/>
              </a:lnSpc>
            </a:pPr>
            <a:r>
              <a:rPr lang="en-US" sz="1800" dirty="0"/>
              <a:t>Professor &amp; Director of the Office of Undergraduate Research, West Virginia University</a:t>
            </a:r>
          </a:p>
        </p:txBody>
      </p:sp>
      <p:pic>
        <p:nvPicPr>
          <p:cNvPr id="3076" name="Picture 4"/>
          <p:cNvPicPr>
            <a:picLocks noChangeAspect="1" noChangeArrowheads="1"/>
          </p:cNvPicPr>
          <p:nvPr/>
        </p:nvPicPr>
        <p:blipFill>
          <a:blip r:embed="rId3"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200" b="1" dirty="0"/>
              <a:t>What are the goals of a research poster presentation?</a:t>
            </a:r>
          </a:p>
        </p:txBody>
      </p:sp>
      <p:sp>
        <p:nvSpPr>
          <p:cNvPr id="9219" name="Content Placeholder 2"/>
          <p:cNvSpPr>
            <a:spLocks noGrp="1"/>
          </p:cNvSpPr>
          <p:nvPr>
            <p:ph idx="1"/>
          </p:nvPr>
        </p:nvSpPr>
        <p:spPr/>
        <p:txBody>
          <a:bodyPr/>
          <a:lstStyle/>
          <a:p>
            <a:pPr eaLnBrk="1" hangingPunct="1"/>
            <a:r>
              <a:rPr lang="en-US" dirty="0"/>
              <a:t>Stimulate interest in your research</a:t>
            </a:r>
          </a:p>
          <a:p>
            <a:pPr eaLnBrk="1" hangingPunct="1"/>
            <a:r>
              <a:rPr lang="en-US" dirty="0"/>
              <a:t>Receive feedback on your research</a:t>
            </a:r>
          </a:p>
          <a:p>
            <a:pPr eaLnBrk="1" hangingPunct="1"/>
            <a:r>
              <a:rPr lang="en-US" dirty="0"/>
              <a:t>Network:  generate contacts</a:t>
            </a:r>
          </a:p>
          <a:p>
            <a:pPr lvl="1" eaLnBrk="1" hangingPunct="1"/>
            <a:r>
              <a:rPr lang="en-US" dirty="0"/>
              <a:t>expansion of research</a:t>
            </a:r>
          </a:p>
          <a:p>
            <a:pPr lvl="1" eaLnBrk="1" hangingPunct="1"/>
            <a:r>
              <a:rPr lang="en-US" dirty="0"/>
              <a:t>job opportunities</a:t>
            </a:r>
          </a:p>
          <a:p>
            <a:pPr lvl="2" eaLnBrk="1" hangingPunct="1"/>
            <a:r>
              <a:rPr lang="en-US" dirty="0"/>
              <a:t>include your email on the poster and provide poster handouts</a:t>
            </a:r>
          </a:p>
          <a:p>
            <a:pPr lvl="1" eaLnBrk="1" hangingPunct="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r>
              <a:rPr lang="en-US" sz="3600" b="1" dirty="0"/>
              <a:t>How do I attract people to my poster?</a:t>
            </a:r>
          </a:p>
        </p:txBody>
      </p:sp>
      <p:sp>
        <p:nvSpPr>
          <p:cNvPr id="3" name="Content Placeholder 2"/>
          <p:cNvSpPr>
            <a:spLocks noGrp="1"/>
          </p:cNvSpPr>
          <p:nvPr>
            <p:ph idx="1"/>
          </p:nvPr>
        </p:nvSpPr>
        <p:spPr>
          <a:xfrm>
            <a:off x="381000" y="1066800"/>
            <a:ext cx="8534400" cy="4530725"/>
          </a:xfrm>
        </p:spPr>
        <p:txBody>
          <a:bodyPr/>
          <a:lstStyle/>
          <a:p>
            <a:r>
              <a:rPr lang="en-US" sz="2600" b="1" dirty="0"/>
              <a:t>To get attention &amp; to capture attention from afar…</a:t>
            </a:r>
          </a:p>
          <a:p>
            <a:pPr lvl="1"/>
            <a:r>
              <a:rPr lang="en-US" dirty="0"/>
              <a:t>use visually appealing layout of information, colors, and fonts</a:t>
            </a:r>
          </a:p>
          <a:p>
            <a:pPr lvl="1"/>
            <a:r>
              <a:rPr lang="en-US" dirty="0"/>
              <a:t>invite people over if they seem tentatively interested</a:t>
            </a:r>
          </a:p>
          <a:p>
            <a:pPr lvl="1"/>
            <a:endParaRPr lang="en-US" dirty="0"/>
          </a:p>
          <a:p>
            <a:r>
              <a:rPr lang="en-US" sz="2600" b="1" dirty="0"/>
              <a:t>To keep attention…</a:t>
            </a:r>
          </a:p>
          <a:p>
            <a:pPr lvl="1"/>
            <a:r>
              <a:rPr lang="en-US" dirty="0"/>
              <a:t>give a clear, logical, and interesting presentation of your research</a:t>
            </a:r>
          </a:p>
          <a:p>
            <a:pPr lvl="1"/>
            <a:r>
              <a:rPr lang="en-US" dirty="0"/>
              <a:t>include only necessary information, focus on data</a:t>
            </a:r>
          </a:p>
          <a:p>
            <a:pPr lvl="1"/>
            <a:r>
              <a:rPr lang="en-US" dirty="0"/>
              <a:t>use abbreviated writing style (i.e., omit non-essential words</a:t>
            </a:r>
          </a:p>
        </p:txBody>
      </p:sp>
      <p:sp>
        <p:nvSpPr>
          <p:cNvPr id="4" name="Rectangle 4"/>
          <p:cNvSpPr>
            <a:spLocks noChangeArrowheads="1"/>
          </p:cNvSpPr>
          <p:nvPr/>
        </p:nvSpPr>
        <p:spPr bwMode="auto">
          <a:xfrm>
            <a:off x="1143000" y="6260068"/>
            <a:ext cx="6758197" cy="36933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b="1" i="1" dirty="0">
                <a:solidFill>
                  <a:schemeClr val="tx1"/>
                </a:solidFill>
                <a:latin typeface="Arial Rounded MT Bold" pitchFamily="34" charset="0"/>
              </a:rPr>
              <a:t>Poster should NOT be enlarged version of written report!!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763000" cy="533400"/>
          </a:xfrm>
        </p:spPr>
        <p:txBody>
          <a:bodyPr/>
          <a:lstStyle/>
          <a:p>
            <a:pPr eaLnBrk="1" hangingPunct="1"/>
            <a:r>
              <a:rPr lang="en-US" sz="2800" b="1" dirty="0"/>
              <a:t>Poster Size</a:t>
            </a:r>
            <a:r>
              <a:rPr lang="en-US" sz="1800" b="1" dirty="0"/>
              <a:t>? (Two posters per board and boards are 46 inches height by 6 </a:t>
            </a:r>
            <a:r>
              <a:rPr lang="en-US" sz="1800" b="1" dirty="0" err="1"/>
              <a:t>ft</a:t>
            </a:r>
            <a:r>
              <a:rPr lang="en-US" sz="1800" b="1" dirty="0"/>
              <a:t> width)</a:t>
            </a:r>
          </a:p>
        </p:txBody>
      </p:sp>
      <p:sp>
        <p:nvSpPr>
          <p:cNvPr id="10243" name="Rectangle 3"/>
          <p:cNvSpPr>
            <a:spLocks noGrp="1" noChangeArrowheads="1"/>
          </p:cNvSpPr>
          <p:nvPr>
            <p:ph type="body" idx="1"/>
          </p:nvPr>
        </p:nvSpPr>
        <p:spPr>
          <a:xfrm>
            <a:off x="457200" y="685800"/>
            <a:ext cx="8229600" cy="6019800"/>
          </a:xfrm>
        </p:spPr>
        <p:txBody>
          <a:bodyPr/>
          <a:lstStyle/>
          <a:p>
            <a:pPr eaLnBrk="1" hangingPunct="1"/>
            <a:r>
              <a:rPr lang="en-US" sz="1900" dirty="0"/>
              <a:t>Maximum size of poster:</a:t>
            </a:r>
          </a:p>
          <a:p>
            <a:pPr eaLnBrk="1" hangingPunct="1"/>
            <a:endParaRPr lang="en-US" sz="1900" dirty="0"/>
          </a:p>
          <a:p>
            <a:pPr eaLnBrk="1" hangingPunct="1">
              <a:buNone/>
            </a:pPr>
            <a:r>
              <a:rPr lang="en-US" sz="1400" b="1" i="1" dirty="0">
                <a:latin typeface="Arial Black" pitchFamily="34" charset="0"/>
              </a:rPr>
              <a:t>		</a:t>
            </a:r>
            <a:r>
              <a:rPr lang="en-US" sz="1400" b="1" i="1" dirty="0">
                <a:solidFill>
                  <a:schemeClr val="accent2">
                    <a:lumMod val="75000"/>
                  </a:schemeClr>
                </a:solidFill>
                <a:latin typeface="Arial Black" pitchFamily="34" charset="0"/>
              </a:rPr>
              <a:t>Poster layout must be</a:t>
            </a:r>
          </a:p>
          <a:p>
            <a:pPr eaLnBrk="1" hangingPunct="1">
              <a:buNone/>
            </a:pPr>
            <a:r>
              <a:rPr lang="en-US" sz="1400" b="1" i="1" dirty="0">
                <a:solidFill>
                  <a:schemeClr val="accent2">
                    <a:lumMod val="75000"/>
                  </a:schemeClr>
                </a:solidFill>
                <a:latin typeface="Arial Black" pitchFamily="34" charset="0"/>
              </a:rPr>
              <a:t>		portrait mode!!  </a:t>
            </a:r>
            <a:r>
              <a:rPr lang="en-US" sz="1400" b="1" i="1" dirty="0">
                <a:solidFill>
                  <a:schemeClr val="accent2">
                    <a:lumMod val="75000"/>
                  </a:schemeClr>
                </a:solidFill>
                <a:latin typeface="Arial Black" pitchFamily="34" charset="0"/>
                <a:sym typeface="Wingdings" pitchFamily="2" charset="2"/>
              </a:rPr>
              <a:t></a:t>
            </a:r>
            <a:endParaRPr lang="en-US" sz="1400" b="1" i="1" dirty="0">
              <a:solidFill>
                <a:schemeClr val="accent2">
                  <a:lumMod val="75000"/>
                </a:schemeClr>
              </a:solidFill>
              <a:latin typeface="Arial Black" pitchFamily="34" charset="0"/>
            </a:endParaRPr>
          </a:p>
          <a:p>
            <a:pPr eaLnBrk="1" hangingPunct="1"/>
            <a:endParaRPr lang="en-US" sz="2100" dirty="0"/>
          </a:p>
          <a:p>
            <a:pPr eaLnBrk="1" hangingPunct="1"/>
            <a:endParaRPr lang="en-US" sz="2100" dirty="0"/>
          </a:p>
          <a:p>
            <a:pPr eaLnBrk="1" hangingPunct="1"/>
            <a:endParaRPr lang="en-US" sz="1900" dirty="0"/>
          </a:p>
          <a:p>
            <a:pPr eaLnBrk="1" hangingPunct="1"/>
            <a:r>
              <a:rPr lang="en-US" sz="1900" dirty="0"/>
              <a:t>Paper typically limited to 36” (35” image) or 24” (23” image) width but any length so poster. You will most likely print with 36” paper as:</a:t>
            </a:r>
          </a:p>
          <a:p>
            <a:pPr eaLnBrk="1" hangingPunct="1"/>
            <a:endParaRPr lang="en-US" sz="1900" dirty="0"/>
          </a:p>
          <a:p>
            <a:pPr eaLnBrk="1" hangingPunct="1"/>
            <a:endParaRPr lang="en-US" sz="1900" dirty="0"/>
          </a:p>
          <a:p>
            <a:pPr eaLnBrk="1" hangingPunct="1"/>
            <a:endParaRPr lang="en-US" sz="1900" dirty="0"/>
          </a:p>
          <a:p>
            <a:pPr eaLnBrk="1" hangingPunct="1"/>
            <a:endParaRPr lang="en-US" sz="1900" dirty="0"/>
          </a:p>
          <a:p>
            <a:pPr eaLnBrk="1" hangingPunct="1"/>
            <a:endParaRPr lang="en-US" sz="1900" dirty="0"/>
          </a:p>
          <a:p>
            <a:pPr eaLnBrk="1" hangingPunct="1"/>
            <a:endParaRPr lang="en-US" sz="1900" dirty="0"/>
          </a:p>
          <a:p>
            <a:pPr algn="ctr" eaLnBrk="1" hangingPunct="1">
              <a:buFont typeface="Wingdings" pitchFamily="2" charset="2"/>
              <a:buNone/>
            </a:pPr>
            <a:endParaRPr lang="en-US" sz="1900" b="1" i="1" dirty="0">
              <a:latin typeface="Arial Rounded MT Bold" pitchFamily="34" charset="0"/>
            </a:endParaRPr>
          </a:p>
          <a:p>
            <a:pPr algn="ctr" eaLnBrk="1" hangingPunct="1">
              <a:buFont typeface="Wingdings" pitchFamily="2" charset="2"/>
              <a:buNone/>
            </a:pPr>
            <a:endParaRPr lang="en-US" sz="1800" b="1" i="1" dirty="0">
              <a:latin typeface="Arial Rounded MT Bold" pitchFamily="34" charset="0"/>
            </a:endParaRPr>
          </a:p>
          <a:p>
            <a:pPr algn="ctr" eaLnBrk="1" hangingPunct="1">
              <a:buFont typeface="Wingdings" pitchFamily="2" charset="2"/>
              <a:buNone/>
            </a:pPr>
            <a:r>
              <a:rPr lang="en-US" sz="1800" b="1" i="1" dirty="0">
                <a:latin typeface="Arial Rounded MT Bold" pitchFamily="34" charset="0"/>
              </a:rPr>
              <a:t>Be aware of ½ in margin on each edge.  Take this into account!</a:t>
            </a:r>
          </a:p>
        </p:txBody>
      </p:sp>
      <p:sp>
        <p:nvSpPr>
          <p:cNvPr id="10244" name="Rectangle 4"/>
          <p:cNvSpPr>
            <a:spLocks noChangeArrowheads="1"/>
          </p:cNvSpPr>
          <p:nvPr/>
        </p:nvSpPr>
        <p:spPr bwMode="auto">
          <a:xfrm>
            <a:off x="4191000" y="685800"/>
            <a:ext cx="1600200" cy="1828800"/>
          </a:xfrm>
          <a:prstGeom prst="rect">
            <a:avLst/>
          </a:prstGeom>
          <a:solidFill>
            <a:schemeClr val="folHlink"/>
          </a:solidFill>
          <a:ln w="9525">
            <a:solidFill>
              <a:schemeClr val="tx1"/>
            </a:solidFill>
            <a:miter lim="800000"/>
            <a:headEnd/>
            <a:tailEnd/>
          </a:ln>
        </p:spPr>
        <p:txBody>
          <a:bodyPr wrap="none" anchor="ctr"/>
          <a:lstStyle/>
          <a:p>
            <a:pPr algn="ctr">
              <a:lnSpc>
                <a:spcPct val="100000"/>
              </a:lnSpc>
              <a:spcBef>
                <a:spcPct val="0"/>
              </a:spcBef>
              <a:buClrTx/>
              <a:buSzTx/>
              <a:buFontTx/>
              <a:buNone/>
            </a:pPr>
            <a:r>
              <a:rPr lang="en-US" sz="1400" b="1">
                <a:solidFill>
                  <a:schemeClr val="tx1"/>
                </a:solidFill>
              </a:rPr>
              <a:t>Poster Title</a:t>
            </a:r>
          </a:p>
          <a:p>
            <a:pPr algn="ctr">
              <a:lnSpc>
                <a:spcPct val="100000"/>
              </a:lnSpc>
              <a:spcBef>
                <a:spcPct val="0"/>
              </a:spcBef>
              <a:buClrTx/>
              <a:buSzTx/>
              <a:buFontTx/>
              <a:buNone/>
            </a:pPr>
            <a:r>
              <a:rPr lang="en-US" sz="1400" b="1">
                <a:solidFill>
                  <a:schemeClr val="tx1"/>
                </a:solidFill>
              </a:rPr>
              <a:t>Author(s)</a:t>
            </a:r>
          </a:p>
          <a:p>
            <a:pPr algn="ctr">
              <a:lnSpc>
                <a:spcPct val="100000"/>
              </a:lnSpc>
              <a:spcBef>
                <a:spcPct val="0"/>
              </a:spcBef>
              <a:buClrTx/>
              <a:buSzTx/>
              <a:buFontTx/>
              <a:buNone/>
            </a:pPr>
            <a:r>
              <a:rPr lang="en-US" sz="1400" b="1">
                <a:solidFill>
                  <a:schemeClr val="tx1"/>
                </a:solidFill>
              </a:rPr>
              <a:t>Byline</a:t>
            </a:r>
          </a:p>
          <a:p>
            <a:pPr algn="ctr">
              <a:lnSpc>
                <a:spcPct val="100000"/>
              </a:lnSpc>
              <a:spcBef>
                <a:spcPct val="0"/>
              </a:spcBef>
              <a:buClrTx/>
              <a:buSzTx/>
              <a:buFontTx/>
              <a:buNone/>
            </a:pPr>
            <a:endParaRPr lang="en-US" sz="1400" b="1">
              <a:solidFill>
                <a:schemeClr val="tx1"/>
              </a:solidFill>
            </a:endParaRPr>
          </a:p>
          <a:p>
            <a:pPr algn="ctr">
              <a:lnSpc>
                <a:spcPct val="100000"/>
              </a:lnSpc>
              <a:spcBef>
                <a:spcPct val="0"/>
              </a:spcBef>
              <a:buClrTx/>
              <a:buSzTx/>
              <a:buFontTx/>
              <a:buNone/>
            </a:pPr>
            <a:r>
              <a:rPr lang="en-US" sz="1400" b="1">
                <a:solidFill>
                  <a:schemeClr val="tx1"/>
                </a:solidFill>
              </a:rPr>
              <a:t>Poster</a:t>
            </a:r>
          </a:p>
          <a:p>
            <a:pPr algn="ctr">
              <a:lnSpc>
                <a:spcPct val="100000"/>
              </a:lnSpc>
              <a:spcBef>
                <a:spcPct val="0"/>
              </a:spcBef>
              <a:buClrTx/>
              <a:buSzTx/>
              <a:buFontTx/>
              <a:buNone/>
            </a:pPr>
            <a:r>
              <a:rPr lang="en-US" sz="1400" b="1">
                <a:solidFill>
                  <a:schemeClr val="tx1"/>
                </a:solidFill>
              </a:rPr>
              <a:t>Components</a:t>
            </a:r>
          </a:p>
        </p:txBody>
      </p:sp>
      <p:sp>
        <p:nvSpPr>
          <p:cNvPr id="10245" name="AutoShape 5"/>
          <p:cNvSpPr>
            <a:spLocks/>
          </p:cNvSpPr>
          <p:nvPr/>
        </p:nvSpPr>
        <p:spPr bwMode="auto">
          <a:xfrm>
            <a:off x="5867400" y="685800"/>
            <a:ext cx="152400" cy="1828800"/>
          </a:xfrm>
          <a:prstGeom prst="rightBrace">
            <a:avLst>
              <a:gd name="adj1" fmla="val 100000"/>
              <a:gd name="adj2" fmla="val 50000"/>
            </a:avLst>
          </a:prstGeom>
          <a:noFill/>
          <a:ln w="9525">
            <a:solidFill>
              <a:schemeClr val="tx1"/>
            </a:solidFill>
            <a:round/>
            <a:headEnd/>
            <a:tailEnd/>
          </a:ln>
        </p:spPr>
        <p:txBody>
          <a:bodyPr wrap="none" anchor="ctr"/>
          <a:lstStyle/>
          <a:p>
            <a:endParaRPr lang="en-US"/>
          </a:p>
        </p:txBody>
      </p:sp>
      <p:sp>
        <p:nvSpPr>
          <p:cNvPr id="10246" name="AutoShape 6"/>
          <p:cNvSpPr>
            <a:spLocks/>
          </p:cNvSpPr>
          <p:nvPr/>
        </p:nvSpPr>
        <p:spPr bwMode="auto">
          <a:xfrm rot="5400000">
            <a:off x="4876800" y="1828800"/>
            <a:ext cx="228600" cy="16002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10247" name="Text Box 8"/>
          <p:cNvSpPr txBox="1">
            <a:spLocks noChangeArrowheads="1"/>
          </p:cNvSpPr>
          <p:nvPr/>
        </p:nvSpPr>
        <p:spPr bwMode="auto">
          <a:xfrm>
            <a:off x="5943600" y="1311275"/>
            <a:ext cx="1249060" cy="52322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400" dirty="0">
                <a:solidFill>
                  <a:schemeClr val="tx1"/>
                </a:solidFill>
              </a:rPr>
              <a:t>46 inches</a:t>
            </a:r>
          </a:p>
          <a:p>
            <a:pPr>
              <a:lnSpc>
                <a:spcPct val="100000"/>
              </a:lnSpc>
              <a:spcBef>
                <a:spcPct val="0"/>
              </a:spcBef>
              <a:buClrTx/>
              <a:buSzTx/>
              <a:buFontTx/>
              <a:buNone/>
            </a:pPr>
            <a:r>
              <a:rPr lang="en-US" sz="1400" dirty="0">
                <a:solidFill>
                  <a:schemeClr val="tx1"/>
                </a:solidFill>
              </a:rPr>
              <a:t>in height max</a:t>
            </a:r>
          </a:p>
        </p:txBody>
      </p:sp>
      <p:sp>
        <p:nvSpPr>
          <p:cNvPr id="10248" name="Text Box 9"/>
          <p:cNvSpPr txBox="1">
            <a:spLocks noChangeArrowheads="1"/>
          </p:cNvSpPr>
          <p:nvPr/>
        </p:nvSpPr>
        <p:spPr bwMode="auto">
          <a:xfrm>
            <a:off x="4114800" y="2667000"/>
            <a:ext cx="2412840" cy="307777"/>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400" dirty="0">
                <a:solidFill>
                  <a:schemeClr val="tx1"/>
                </a:solidFill>
              </a:rPr>
              <a:t>36 inches (3 </a:t>
            </a:r>
            <a:r>
              <a:rPr lang="en-US" sz="1400" dirty="0" err="1">
                <a:solidFill>
                  <a:schemeClr val="tx1"/>
                </a:solidFill>
              </a:rPr>
              <a:t>ft</a:t>
            </a:r>
            <a:r>
              <a:rPr lang="en-US" sz="1400" dirty="0">
                <a:solidFill>
                  <a:schemeClr val="tx1"/>
                </a:solidFill>
              </a:rPr>
              <a:t>) in width max</a:t>
            </a:r>
          </a:p>
        </p:txBody>
      </p:sp>
      <p:sp>
        <p:nvSpPr>
          <p:cNvPr id="10249" name="Rectangle 10"/>
          <p:cNvSpPr>
            <a:spLocks noChangeArrowheads="1"/>
          </p:cNvSpPr>
          <p:nvPr/>
        </p:nvSpPr>
        <p:spPr bwMode="auto">
          <a:xfrm rot="5400000">
            <a:off x="3886200" y="3429000"/>
            <a:ext cx="1371600" cy="3048000"/>
          </a:xfrm>
          <a:prstGeom prst="rect">
            <a:avLst/>
          </a:prstGeom>
          <a:solidFill>
            <a:schemeClr val="folHlink"/>
          </a:solidFill>
          <a:ln w="9525">
            <a:solidFill>
              <a:schemeClr val="tx1"/>
            </a:solidFill>
            <a:miter lim="800000"/>
            <a:headEnd/>
            <a:tailEnd/>
          </a:ln>
        </p:spPr>
        <p:txBody>
          <a:bodyPr wrap="none" anchor="ctr"/>
          <a:lstStyle/>
          <a:p>
            <a:pPr algn="ctr">
              <a:lnSpc>
                <a:spcPct val="100000"/>
              </a:lnSpc>
              <a:spcBef>
                <a:spcPct val="0"/>
              </a:spcBef>
              <a:buClrTx/>
              <a:buSzTx/>
              <a:buFontTx/>
              <a:buNone/>
            </a:pPr>
            <a:endParaRPr lang="en-US" dirty="0">
              <a:solidFill>
                <a:schemeClr val="tx1"/>
              </a:solidFill>
            </a:endParaRPr>
          </a:p>
          <a:p>
            <a:pPr algn="ctr">
              <a:lnSpc>
                <a:spcPct val="100000"/>
              </a:lnSpc>
              <a:spcBef>
                <a:spcPct val="0"/>
              </a:spcBef>
              <a:buClrTx/>
              <a:buSzTx/>
              <a:buFontTx/>
              <a:buNone/>
            </a:pPr>
            <a:endParaRPr lang="en-US" sz="1400" dirty="0">
              <a:solidFill>
                <a:schemeClr val="tx1"/>
              </a:solidFill>
            </a:endParaRPr>
          </a:p>
          <a:p>
            <a:pPr algn="ctr">
              <a:lnSpc>
                <a:spcPct val="100000"/>
              </a:lnSpc>
              <a:spcBef>
                <a:spcPct val="0"/>
              </a:spcBef>
              <a:buClrTx/>
              <a:buSzTx/>
              <a:buFontTx/>
              <a:buNone/>
            </a:pPr>
            <a:endParaRPr lang="en-US" sz="1400" dirty="0">
              <a:solidFill>
                <a:schemeClr val="tx1"/>
              </a:solidFill>
            </a:endParaRPr>
          </a:p>
          <a:p>
            <a:pPr algn="ctr">
              <a:lnSpc>
                <a:spcPct val="100000"/>
              </a:lnSpc>
              <a:spcBef>
                <a:spcPct val="0"/>
              </a:spcBef>
              <a:buClrTx/>
              <a:buSzTx/>
              <a:buFontTx/>
              <a:buNone/>
            </a:pPr>
            <a:r>
              <a:rPr lang="en-US" sz="1400" b="1" dirty="0">
                <a:solidFill>
                  <a:schemeClr val="tx1"/>
                </a:solidFill>
              </a:rPr>
              <a:t>Poster Title</a:t>
            </a:r>
          </a:p>
          <a:p>
            <a:pPr algn="ctr">
              <a:lnSpc>
                <a:spcPct val="100000"/>
              </a:lnSpc>
              <a:spcBef>
                <a:spcPct val="0"/>
              </a:spcBef>
              <a:buClrTx/>
              <a:buSzTx/>
              <a:buFontTx/>
              <a:buNone/>
            </a:pPr>
            <a:r>
              <a:rPr lang="en-US" sz="1400" b="1" dirty="0">
                <a:solidFill>
                  <a:schemeClr val="tx1"/>
                </a:solidFill>
              </a:rPr>
              <a:t>Author(s)</a:t>
            </a:r>
          </a:p>
          <a:p>
            <a:pPr algn="ctr">
              <a:lnSpc>
                <a:spcPct val="100000"/>
              </a:lnSpc>
              <a:spcBef>
                <a:spcPct val="0"/>
              </a:spcBef>
              <a:buClrTx/>
              <a:buSzTx/>
              <a:buFontTx/>
              <a:buNone/>
            </a:pPr>
            <a:r>
              <a:rPr lang="en-US" sz="1400" b="1" dirty="0">
                <a:solidFill>
                  <a:schemeClr val="tx1"/>
                </a:solidFill>
              </a:rPr>
              <a:t>Byline</a:t>
            </a:r>
          </a:p>
          <a:p>
            <a:pPr algn="ctr">
              <a:lnSpc>
                <a:spcPct val="100000"/>
              </a:lnSpc>
              <a:spcBef>
                <a:spcPct val="0"/>
              </a:spcBef>
              <a:buClrTx/>
              <a:buSzTx/>
              <a:buFontTx/>
              <a:buNone/>
            </a:pPr>
            <a:endParaRPr lang="en-US" sz="1400" b="1" dirty="0">
              <a:solidFill>
                <a:schemeClr val="tx1"/>
              </a:solidFill>
            </a:endParaRPr>
          </a:p>
          <a:p>
            <a:pPr algn="ctr">
              <a:lnSpc>
                <a:spcPct val="100000"/>
              </a:lnSpc>
              <a:spcBef>
                <a:spcPct val="0"/>
              </a:spcBef>
              <a:buClrTx/>
              <a:buSzTx/>
              <a:buFontTx/>
              <a:buNone/>
            </a:pPr>
            <a:r>
              <a:rPr lang="en-US" sz="1400" b="1" dirty="0">
                <a:solidFill>
                  <a:schemeClr val="tx1"/>
                </a:solidFill>
              </a:rPr>
              <a:t>Poster</a:t>
            </a:r>
          </a:p>
          <a:p>
            <a:pPr algn="ctr">
              <a:lnSpc>
                <a:spcPct val="100000"/>
              </a:lnSpc>
              <a:spcBef>
                <a:spcPct val="0"/>
              </a:spcBef>
              <a:buClrTx/>
              <a:buSzTx/>
              <a:buFontTx/>
              <a:buNone/>
            </a:pPr>
            <a:r>
              <a:rPr lang="en-US" sz="1400" b="1" dirty="0">
                <a:solidFill>
                  <a:schemeClr val="tx1"/>
                </a:solidFill>
              </a:rPr>
              <a:t>Components</a:t>
            </a:r>
          </a:p>
        </p:txBody>
      </p:sp>
      <p:sp>
        <p:nvSpPr>
          <p:cNvPr id="10250" name="AutoShape 11"/>
          <p:cNvSpPr>
            <a:spLocks/>
          </p:cNvSpPr>
          <p:nvPr/>
        </p:nvSpPr>
        <p:spPr bwMode="auto">
          <a:xfrm rot="10800000" flipV="1">
            <a:off x="2743200" y="4343400"/>
            <a:ext cx="228600" cy="1295400"/>
          </a:xfrm>
          <a:prstGeom prst="rightBrace">
            <a:avLst>
              <a:gd name="adj1" fmla="val 47222"/>
              <a:gd name="adj2" fmla="val 50000"/>
            </a:avLst>
          </a:prstGeom>
          <a:noFill/>
          <a:ln w="9525">
            <a:solidFill>
              <a:schemeClr val="tx1"/>
            </a:solidFill>
            <a:round/>
            <a:headEnd/>
            <a:tailEnd/>
          </a:ln>
        </p:spPr>
        <p:txBody>
          <a:bodyPr wrap="none" anchor="ctr"/>
          <a:lstStyle/>
          <a:p>
            <a:endParaRPr lang="en-US"/>
          </a:p>
        </p:txBody>
      </p:sp>
      <p:sp>
        <p:nvSpPr>
          <p:cNvPr id="10251" name="Line 16"/>
          <p:cNvSpPr>
            <a:spLocks noChangeShapeType="1"/>
          </p:cNvSpPr>
          <p:nvPr/>
        </p:nvSpPr>
        <p:spPr bwMode="auto">
          <a:xfrm>
            <a:off x="5029200" y="4267200"/>
            <a:ext cx="0" cy="1371600"/>
          </a:xfrm>
          <a:prstGeom prst="line">
            <a:avLst/>
          </a:prstGeom>
          <a:noFill/>
          <a:ln w="9525">
            <a:solidFill>
              <a:schemeClr val="tx1"/>
            </a:solidFill>
            <a:round/>
            <a:headEnd/>
            <a:tailEnd/>
          </a:ln>
        </p:spPr>
        <p:txBody>
          <a:bodyPr/>
          <a:lstStyle/>
          <a:p>
            <a:endParaRPr lang="en-US"/>
          </a:p>
        </p:txBody>
      </p:sp>
      <p:sp>
        <p:nvSpPr>
          <p:cNvPr id="10252" name="Text Box 17"/>
          <p:cNvSpPr txBox="1">
            <a:spLocks noChangeArrowheads="1"/>
          </p:cNvSpPr>
          <p:nvPr/>
        </p:nvSpPr>
        <p:spPr bwMode="auto">
          <a:xfrm>
            <a:off x="2209800" y="4800600"/>
            <a:ext cx="568325" cy="30480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400" dirty="0">
                <a:solidFill>
                  <a:schemeClr val="tx1"/>
                </a:solidFill>
              </a:rPr>
              <a:t>36 in</a:t>
            </a:r>
          </a:p>
        </p:txBody>
      </p:sp>
      <p:sp>
        <p:nvSpPr>
          <p:cNvPr id="10253" name="AutoShape 19"/>
          <p:cNvSpPr>
            <a:spLocks/>
          </p:cNvSpPr>
          <p:nvPr/>
        </p:nvSpPr>
        <p:spPr bwMode="auto">
          <a:xfrm rot="5400000">
            <a:off x="3924300" y="4762500"/>
            <a:ext cx="228600" cy="1981200"/>
          </a:xfrm>
          <a:prstGeom prst="rightBrace">
            <a:avLst>
              <a:gd name="adj1" fmla="val 72222"/>
              <a:gd name="adj2" fmla="val 50000"/>
            </a:avLst>
          </a:prstGeom>
          <a:noFill/>
          <a:ln w="9525">
            <a:solidFill>
              <a:schemeClr val="tx1"/>
            </a:solidFill>
            <a:round/>
            <a:headEnd/>
            <a:tailEnd/>
          </a:ln>
        </p:spPr>
        <p:txBody>
          <a:bodyPr wrap="none" anchor="ctr"/>
          <a:lstStyle/>
          <a:p>
            <a:endParaRPr lang="en-US"/>
          </a:p>
        </p:txBody>
      </p:sp>
      <p:sp>
        <p:nvSpPr>
          <p:cNvPr id="10254" name="Text Box 20"/>
          <p:cNvSpPr txBox="1">
            <a:spLocks noChangeArrowheads="1"/>
          </p:cNvSpPr>
          <p:nvPr/>
        </p:nvSpPr>
        <p:spPr bwMode="auto">
          <a:xfrm>
            <a:off x="3810000" y="5864423"/>
            <a:ext cx="572593" cy="307777"/>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400" dirty="0">
                <a:solidFill>
                  <a:schemeClr val="tx1"/>
                </a:solidFill>
              </a:rPr>
              <a:t>46 in</a:t>
            </a:r>
          </a:p>
        </p:txBody>
      </p:sp>
      <p:sp>
        <p:nvSpPr>
          <p:cNvPr id="10255" name="Text Box 22"/>
          <p:cNvSpPr txBox="1">
            <a:spLocks noChangeArrowheads="1"/>
          </p:cNvSpPr>
          <p:nvPr/>
        </p:nvSpPr>
        <p:spPr bwMode="auto">
          <a:xfrm>
            <a:off x="3315898" y="3959423"/>
            <a:ext cx="1484702" cy="307777"/>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400" dirty="0">
                <a:solidFill>
                  <a:schemeClr val="tx1"/>
                </a:solidFill>
              </a:rPr>
              <a:t>length/height  </a:t>
            </a:r>
            <a:r>
              <a:rPr lang="en-US" sz="1400" dirty="0">
                <a:solidFill>
                  <a:schemeClr val="tx1"/>
                </a:solidFill>
                <a:sym typeface="Wingdings" pitchFamily="2" charset="2"/>
              </a:rPr>
              <a:t></a:t>
            </a:r>
            <a:endParaRPr lang="en-US" sz="1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8229600" cy="1139825"/>
          </a:xfrm>
        </p:spPr>
        <p:txBody>
          <a:bodyPr/>
          <a:lstStyle/>
          <a:p>
            <a:pPr eaLnBrk="1" hangingPunct="1"/>
            <a:r>
              <a:rPr lang="en-US" sz="2800" b="1" dirty="0"/>
              <a:t>How do I prepare my poster?</a:t>
            </a:r>
          </a:p>
        </p:txBody>
      </p:sp>
      <p:sp>
        <p:nvSpPr>
          <p:cNvPr id="11267" name="Rectangle 3"/>
          <p:cNvSpPr>
            <a:spLocks noGrp="1" noChangeArrowheads="1"/>
          </p:cNvSpPr>
          <p:nvPr>
            <p:ph type="body" idx="1"/>
          </p:nvPr>
        </p:nvSpPr>
        <p:spPr>
          <a:xfrm>
            <a:off x="457200" y="838200"/>
            <a:ext cx="8382000" cy="5715000"/>
          </a:xfrm>
        </p:spPr>
        <p:txBody>
          <a:bodyPr/>
          <a:lstStyle/>
          <a:p>
            <a:pPr eaLnBrk="1" hangingPunct="1"/>
            <a:r>
              <a:rPr lang="en-US" sz="1800" dirty="0"/>
              <a:t>Use Microsoft PowerPoint or Publisher (or other presentation software).  However, Microsoft products compatible with WVU computers.</a:t>
            </a:r>
          </a:p>
          <a:p>
            <a:pPr lvl="1" eaLnBrk="1" hangingPunct="1"/>
            <a:r>
              <a:rPr lang="en-US" sz="2000" b="1" u="sng" dirty="0"/>
              <a:t>PowerPoint</a:t>
            </a:r>
            <a:endParaRPr lang="en-US" sz="1800" dirty="0"/>
          </a:p>
          <a:p>
            <a:pPr lvl="2" eaLnBrk="1" hangingPunct="1"/>
            <a:r>
              <a:rPr lang="en-US" sz="1800" dirty="0"/>
              <a:t>Go to </a:t>
            </a:r>
            <a:r>
              <a:rPr lang="en-US" sz="1800" i="1" u="sng" dirty="0"/>
              <a:t>Design</a:t>
            </a:r>
            <a:r>
              <a:rPr lang="en-US" sz="1800" dirty="0"/>
              <a:t> and then </a:t>
            </a:r>
            <a:r>
              <a:rPr lang="en-US" sz="1800" i="1" u="sng" dirty="0"/>
              <a:t>Slide Size - Custom</a:t>
            </a:r>
            <a:r>
              <a:rPr lang="en-US" sz="1800" dirty="0"/>
              <a:t> and change width, height, and orientation of page (e.g. width=36”, height=46”, &amp; orientation = portrait)</a:t>
            </a:r>
          </a:p>
          <a:p>
            <a:pPr lvl="2" eaLnBrk="1" hangingPunct="1"/>
            <a:r>
              <a:rPr lang="en-US" sz="1800" dirty="0"/>
              <a:t>Click </a:t>
            </a:r>
            <a:r>
              <a:rPr lang="en-US" sz="1800" i="1" u="sng" dirty="0"/>
              <a:t>View</a:t>
            </a:r>
            <a:r>
              <a:rPr lang="en-US" sz="1800" dirty="0"/>
              <a:t> followed by </a:t>
            </a:r>
            <a:r>
              <a:rPr lang="en-US" sz="1800" i="1" u="sng" dirty="0"/>
              <a:t>Zoom</a:t>
            </a:r>
            <a:r>
              <a:rPr lang="en-US" sz="1800" dirty="0"/>
              <a:t> to zoom in (10% gives picture of overall poster on screen) and out (100% gives actual size of text) as you prepare the poster.</a:t>
            </a:r>
            <a:endParaRPr lang="en-US" sz="2000" b="1" u="sng" dirty="0"/>
          </a:p>
          <a:p>
            <a:pPr lvl="1" eaLnBrk="1" hangingPunct="1"/>
            <a:r>
              <a:rPr lang="en-US" sz="2000" b="1" u="sng" dirty="0"/>
              <a:t>Publisher</a:t>
            </a:r>
            <a:endParaRPr lang="en-US" sz="1800" dirty="0"/>
          </a:p>
          <a:p>
            <a:pPr lvl="2" eaLnBrk="1" hangingPunct="1"/>
            <a:r>
              <a:rPr lang="en-US" sz="1800" dirty="0"/>
              <a:t>When first open click on </a:t>
            </a:r>
            <a:r>
              <a:rPr lang="en-US" sz="1800" i="1" u="sng" dirty="0"/>
              <a:t>More Blank Page Sizes</a:t>
            </a:r>
            <a:r>
              <a:rPr lang="en-US" sz="1800" dirty="0"/>
              <a:t>, then </a:t>
            </a:r>
            <a:r>
              <a:rPr lang="en-US" sz="1800" i="1" u="sng" dirty="0"/>
              <a:t>Custom</a:t>
            </a:r>
            <a:r>
              <a:rPr lang="en-US" sz="1800" dirty="0"/>
              <a:t>, </a:t>
            </a:r>
            <a:r>
              <a:rPr lang="en-US" sz="1800" i="1" u="sng" dirty="0"/>
              <a:t>Create New Page Size</a:t>
            </a:r>
            <a:r>
              <a:rPr lang="en-US" sz="1800" dirty="0"/>
              <a:t> (or just go to  </a:t>
            </a:r>
            <a:r>
              <a:rPr lang="en-US" sz="1800" i="1" u="sng" dirty="0"/>
              <a:t>Page Design</a:t>
            </a:r>
            <a:r>
              <a:rPr lang="en-US" sz="1800" dirty="0"/>
              <a:t> and change page size) and change page size to width=36” and height=46”.</a:t>
            </a:r>
          </a:p>
          <a:p>
            <a:pPr lvl="2" eaLnBrk="1" hangingPunct="1"/>
            <a:r>
              <a:rPr lang="en-US" sz="1800" dirty="0"/>
              <a:t>Zoom in (10% gives picture of overall poster on screen) and out (100% gives actual size of text) as you prepare the poster.</a:t>
            </a:r>
          </a:p>
          <a:p>
            <a:pPr lvl="2" eaLnBrk="1" hangingPunct="1"/>
            <a:endParaRPr lang="en-US" sz="1600" b="1" i="1" dirty="0">
              <a:latin typeface="Arial Rounded MT Bold" pitchFamily="34" charset="0"/>
            </a:endParaRPr>
          </a:p>
          <a:p>
            <a:pPr lvl="2" eaLnBrk="1" hangingPunct="1">
              <a:buNone/>
            </a:pPr>
            <a:r>
              <a:rPr lang="en-US" sz="1600" b="1" i="1" dirty="0">
                <a:latin typeface="Arial Rounded MT Bold" pitchFamily="34" charset="0"/>
              </a:rPr>
              <a:t>Plotter has tough time with gradient and/or busy backgrounds. Avoid!!</a:t>
            </a:r>
          </a:p>
        </p:txBody>
      </p:sp>
      <p:pic>
        <p:nvPicPr>
          <p:cNvPr id="11268" name="Picture 4"/>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3562"/>
          </a:xfrm>
        </p:spPr>
        <p:txBody>
          <a:bodyPr/>
          <a:lstStyle/>
          <a:p>
            <a:pPr eaLnBrk="1" hangingPunct="1"/>
            <a:r>
              <a:rPr lang="en-US" sz="2800" b="1" dirty="0"/>
              <a:t>Where do I print my poster?</a:t>
            </a:r>
          </a:p>
        </p:txBody>
      </p:sp>
      <p:sp>
        <p:nvSpPr>
          <p:cNvPr id="12291" name="Rectangle 3"/>
          <p:cNvSpPr>
            <a:spLocks noGrp="1" noChangeArrowheads="1"/>
          </p:cNvSpPr>
          <p:nvPr>
            <p:ph type="body" idx="1"/>
          </p:nvPr>
        </p:nvSpPr>
        <p:spPr>
          <a:xfrm>
            <a:off x="401597" y="1157720"/>
            <a:ext cx="8229600" cy="5334000"/>
          </a:xfrm>
        </p:spPr>
        <p:txBody>
          <a:bodyPr/>
          <a:lstStyle/>
          <a:p>
            <a:pPr eaLnBrk="1" hangingPunct="1">
              <a:lnSpc>
                <a:spcPct val="80000"/>
              </a:lnSpc>
            </a:pPr>
            <a:r>
              <a:rPr lang="en-US" sz="1700" b="1" u="sng" dirty="0"/>
              <a:t>WVU Evansdale Library (basement of Evansdale Library):</a:t>
            </a:r>
            <a:r>
              <a:rPr lang="en-US" sz="1700" dirty="0"/>
              <a:t> During normal business hours (M-Th: 9 am-6 pm, F: 9 am-5 pm). More information? Call (304)293-2900.</a:t>
            </a:r>
            <a:endParaRPr lang="en-US" sz="1700" b="1" u="sng" dirty="0"/>
          </a:p>
          <a:p>
            <a:pPr marL="0" indent="0" eaLnBrk="1" hangingPunct="1">
              <a:lnSpc>
                <a:spcPct val="80000"/>
              </a:lnSpc>
              <a:buNone/>
            </a:pPr>
            <a:endParaRPr lang="en-US" sz="1700" dirty="0"/>
          </a:p>
          <a:p>
            <a:pPr eaLnBrk="1" hangingPunct="1">
              <a:lnSpc>
                <a:spcPct val="80000"/>
              </a:lnSpc>
            </a:pPr>
            <a:r>
              <a:rPr lang="en-US" sz="1700" b="1" u="sng" dirty="0"/>
              <a:t>Health Sciences Library:</a:t>
            </a:r>
            <a:r>
              <a:rPr lang="en-US" sz="1700" b="1" dirty="0"/>
              <a:t> </a:t>
            </a:r>
            <a:r>
              <a:rPr lang="en-US" sz="1700" dirty="0"/>
              <a:t>Printing available during regular business hours. Go to Access Services desk to print a poster. More information? Call (304)293-2113.</a:t>
            </a:r>
            <a:endParaRPr lang="en-US" sz="1600" dirty="0"/>
          </a:p>
          <a:p>
            <a:pPr marL="342900" lvl="1" indent="-342900" eaLnBrk="1" hangingPunct="1">
              <a:lnSpc>
                <a:spcPct val="80000"/>
              </a:lnSpc>
              <a:buClr>
                <a:schemeClr val="accent1"/>
              </a:buClr>
              <a:buSzPct val="65000"/>
              <a:buNone/>
            </a:pPr>
            <a:endParaRPr lang="en-US" sz="1500" b="1" i="1" dirty="0">
              <a:latin typeface="Arial Rounded MT Bold" pitchFamily="34" charset="0"/>
            </a:endParaRPr>
          </a:p>
          <a:p>
            <a:pPr marL="342900" lvl="1" indent="-342900" eaLnBrk="1" hangingPunct="1">
              <a:lnSpc>
                <a:spcPct val="80000"/>
              </a:lnSpc>
              <a:buClr>
                <a:schemeClr val="accent1"/>
              </a:buClr>
              <a:buSzPct val="65000"/>
              <a:buFont typeface="Wingdings" pitchFamily="2" charset="2"/>
              <a:buChar char="n"/>
            </a:pPr>
            <a:r>
              <a:rPr lang="en-US" sz="1700" b="1" u="sng" dirty="0"/>
              <a:t>WVU Downtown Campus Library (Lower Level):</a:t>
            </a:r>
            <a:r>
              <a:rPr lang="en-US" sz="1700" dirty="0"/>
              <a:t> During normal business hours. (M-Th: 7:30 am-7 pm, F: 7:30 am-5 pm). More information? Call</a:t>
            </a:r>
            <a:r>
              <a:rPr lang="en-US" sz="1600" dirty="0"/>
              <a:t> (304)293-0362 or see </a:t>
            </a:r>
            <a:r>
              <a:rPr lang="en-US" sz="1600" dirty="0">
                <a:hlinkClick r:id="rId2"/>
              </a:rPr>
              <a:t>https://lib.wvu.edu/services/printing/poster/</a:t>
            </a:r>
            <a:r>
              <a:rPr lang="en-US" sz="1600" dirty="0"/>
              <a:t>. </a:t>
            </a:r>
          </a:p>
          <a:p>
            <a:pPr marL="342900" lvl="1" indent="-342900" eaLnBrk="1" hangingPunct="1">
              <a:lnSpc>
                <a:spcPct val="80000"/>
              </a:lnSpc>
              <a:buClr>
                <a:schemeClr val="accent1"/>
              </a:buClr>
              <a:buSzPct val="65000"/>
              <a:buFont typeface="Wingdings" pitchFamily="2" charset="2"/>
              <a:buChar char="n"/>
            </a:pPr>
            <a:endParaRPr lang="en-US" sz="1600" dirty="0"/>
          </a:p>
          <a:p>
            <a:pPr marL="342900" lvl="1" indent="-342900" eaLnBrk="1" hangingPunct="1">
              <a:lnSpc>
                <a:spcPct val="80000"/>
              </a:lnSpc>
              <a:buClr>
                <a:schemeClr val="accent1"/>
              </a:buClr>
              <a:buSzPct val="65000"/>
              <a:buFont typeface="Wingdings" pitchFamily="2" charset="2"/>
              <a:buChar char="n"/>
            </a:pPr>
            <a:r>
              <a:rPr lang="en-US" sz="1600" b="1" u="sng" dirty="0">
                <a:latin typeface="Arial" panose="020B0604020202020204" pitchFamily="34" charset="0"/>
                <a:cs typeface="Arial" panose="020B0604020202020204" pitchFamily="34" charset="0"/>
              </a:rPr>
              <a:t>WVU Departments:</a:t>
            </a:r>
            <a:r>
              <a:rPr lang="en-US" sz="1600" dirty="0"/>
              <a:t> Many Departments (Biology?) and Colleges (Statler, Health Sciences) have their own large format printers. Ask your faculty mentor.</a:t>
            </a:r>
          </a:p>
          <a:p>
            <a:pPr marL="342900" lvl="1" indent="-342900" eaLnBrk="1" hangingPunct="1">
              <a:lnSpc>
                <a:spcPct val="80000"/>
              </a:lnSpc>
              <a:buClr>
                <a:schemeClr val="accent1"/>
              </a:buClr>
              <a:buSzPct val="65000"/>
              <a:buFont typeface="Wingdings" pitchFamily="2" charset="2"/>
              <a:buChar char="n"/>
            </a:pPr>
            <a:endParaRPr lang="en-US" sz="1600" dirty="0"/>
          </a:p>
          <a:p>
            <a:pPr marL="0" lvl="1" indent="0" eaLnBrk="1" hangingPunct="1">
              <a:lnSpc>
                <a:spcPct val="80000"/>
              </a:lnSpc>
              <a:buClr>
                <a:schemeClr val="accent1"/>
              </a:buClr>
              <a:buSzPct val="65000"/>
              <a:buNone/>
            </a:pPr>
            <a:endParaRPr lang="en-US" sz="1600" dirty="0"/>
          </a:p>
          <a:p>
            <a:pPr marL="0" lvl="1" indent="0" eaLnBrk="1" hangingPunct="1">
              <a:lnSpc>
                <a:spcPct val="80000"/>
              </a:lnSpc>
              <a:buClr>
                <a:schemeClr val="accent1"/>
              </a:buClr>
              <a:buSzPct val="65000"/>
              <a:buNone/>
            </a:pPr>
            <a:r>
              <a:rPr lang="en-US" sz="1600" dirty="0"/>
              <a:t>You can print your poster in semi-gloss or matte. Semigloss does not fade, but does run when wet.</a:t>
            </a:r>
          </a:p>
          <a:p>
            <a:pPr marL="342900" lvl="1" indent="-342900" eaLnBrk="1" hangingPunct="1">
              <a:lnSpc>
                <a:spcPct val="80000"/>
              </a:lnSpc>
              <a:buClr>
                <a:schemeClr val="accent1"/>
              </a:buClr>
              <a:buSzPct val="65000"/>
              <a:buFont typeface="Wingdings" pitchFamily="2" charset="2"/>
              <a:buChar char="n"/>
            </a:pPr>
            <a:endParaRPr lang="en-US" sz="1600" u="sng" dirty="0">
              <a:solidFill>
                <a:schemeClr val="accent5">
                  <a:lumMod val="50000"/>
                </a:schemeClr>
              </a:solidFill>
            </a:endParaRPr>
          </a:p>
        </p:txBody>
      </p:sp>
      <p:pic>
        <p:nvPicPr>
          <p:cNvPr id="12292" name="Picture 4"/>
          <p:cNvPicPr>
            <a:picLocks noChangeAspect="1" noChangeArrowheads="1"/>
          </p:cNvPicPr>
          <p:nvPr/>
        </p:nvPicPr>
        <p:blipFill>
          <a:blip r:embed="rId3" cstate="print"/>
          <a:srcRect/>
          <a:stretch>
            <a:fillRect/>
          </a:stretch>
        </p:blipFill>
        <p:spPr bwMode="auto">
          <a:xfrm>
            <a:off x="6781800" y="6505575"/>
            <a:ext cx="2362200" cy="352425"/>
          </a:xfrm>
          <a:prstGeom prst="rect">
            <a:avLst/>
          </a:prstGeom>
          <a:noFill/>
          <a:ln w="9525">
            <a:noFill/>
            <a:miter lim="800000"/>
            <a:headEnd/>
            <a:tailEnd/>
          </a:ln>
        </p:spPr>
      </p:pic>
      <p:sp>
        <p:nvSpPr>
          <p:cNvPr id="5" name="Rectangle 4"/>
          <p:cNvSpPr>
            <a:spLocks noChangeArrowheads="1"/>
          </p:cNvSpPr>
          <p:nvPr/>
        </p:nvSpPr>
        <p:spPr bwMode="auto">
          <a:xfrm>
            <a:off x="726994" y="6172200"/>
            <a:ext cx="7578806" cy="36933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b="1" i="1" dirty="0">
                <a:solidFill>
                  <a:schemeClr val="tx1"/>
                </a:solidFill>
                <a:latin typeface="Arial Rounded MT Bold" pitchFamily="34" charset="0"/>
              </a:rPr>
              <a:t>Do  NOT  begin poster printing less than 30 minutes before close!!</a:t>
            </a:r>
            <a:endParaRPr lang="en-US" b="1" i="1" u="sng" dirty="0">
              <a:solidFill>
                <a:schemeClr val="tx1"/>
              </a:solidFill>
              <a:latin typeface="Arial Rounded MT Bol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b="1" dirty="0"/>
              <a:t>Where do I print my poster (cont.)?</a:t>
            </a:r>
            <a:br>
              <a:rPr lang="en-US" sz="1700" b="1" i="1" dirty="0">
                <a:latin typeface="Arial Rounded MT Bold" pitchFamily="34" charset="0"/>
              </a:rPr>
            </a:br>
            <a:endParaRPr lang="en-US" dirty="0"/>
          </a:p>
        </p:txBody>
      </p:sp>
      <p:sp>
        <p:nvSpPr>
          <p:cNvPr id="3" name="Content Placeholder 2"/>
          <p:cNvSpPr>
            <a:spLocks noGrp="1"/>
          </p:cNvSpPr>
          <p:nvPr>
            <p:ph idx="1"/>
          </p:nvPr>
        </p:nvSpPr>
        <p:spPr>
          <a:xfrm>
            <a:off x="533400" y="914400"/>
            <a:ext cx="7924800" cy="4530725"/>
          </a:xfrm>
        </p:spPr>
        <p:txBody>
          <a:bodyPr/>
          <a:lstStyle/>
          <a:p>
            <a:pPr eaLnBrk="1" hangingPunct="1">
              <a:lnSpc>
                <a:spcPct val="80000"/>
              </a:lnSpc>
            </a:pPr>
            <a:endParaRPr lang="en-US" sz="1700" dirty="0"/>
          </a:p>
          <a:p>
            <a:pPr eaLnBrk="1" hangingPunct="1">
              <a:lnSpc>
                <a:spcPct val="80000"/>
              </a:lnSpc>
            </a:pPr>
            <a:r>
              <a:rPr lang="en-US" sz="1700" dirty="0"/>
              <a:t>Other, more expensive, places to get your poster printed, if desperate…..</a:t>
            </a:r>
          </a:p>
          <a:p>
            <a:pPr lvl="1" eaLnBrk="1" hangingPunct="1">
              <a:lnSpc>
                <a:spcPct val="80000"/>
              </a:lnSpc>
              <a:buNone/>
            </a:pPr>
            <a:endParaRPr lang="en-US" sz="1700" dirty="0"/>
          </a:p>
          <a:p>
            <a:pPr lvl="1" eaLnBrk="1" hangingPunct="1">
              <a:lnSpc>
                <a:spcPct val="80000"/>
              </a:lnSpc>
              <a:buNone/>
            </a:pPr>
            <a:r>
              <a:rPr lang="en-US" sz="1200" dirty="0"/>
              <a:t>Morgantown Printing &amp; Binding, Inc.	Office Depot		Morgantown Blueprint</a:t>
            </a:r>
          </a:p>
          <a:p>
            <a:pPr lvl="1" eaLnBrk="1" hangingPunct="1">
              <a:lnSpc>
                <a:spcPct val="80000"/>
              </a:lnSpc>
              <a:buNone/>
            </a:pPr>
            <a:r>
              <a:rPr lang="en-US" sz="1200" dirty="0">
                <a:hlinkClick r:id="rId2"/>
              </a:rPr>
              <a:t>morgantownprinting.com</a:t>
            </a:r>
            <a:r>
              <a:rPr lang="en-US" sz="1200" dirty="0"/>
              <a:t>		(304)598-7899	(304)292-6030</a:t>
            </a:r>
          </a:p>
          <a:p>
            <a:pPr lvl="1" eaLnBrk="1" hangingPunct="1">
              <a:lnSpc>
                <a:spcPct val="80000"/>
              </a:lnSpc>
              <a:buNone/>
            </a:pPr>
            <a:r>
              <a:rPr lang="en-US" sz="1200" dirty="0"/>
              <a:t>(304)292-3368			limited to 24” width	$36-$60</a:t>
            </a:r>
          </a:p>
          <a:p>
            <a:pPr lvl="1" eaLnBrk="1" hangingPunct="1">
              <a:lnSpc>
                <a:spcPct val="80000"/>
              </a:lnSpc>
              <a:buNone/>
            </a:pPr>
            <a:endParaRPr lang="en-US" sz="1200" b="1" i="1" dirty="0">
              <a:latin typeface="Arial Rounded MT Bold" pitchFamily="34" charset="0"/>
            </a:endParaRPr>
          </a:p>
          <a:p>
            <a:pPr lvl="1" eaLnBrk="1" hangingPunct="1">
              <a:lnSpc>
                <a:spcPct val="80000"/>
              </a:lnSpc>
              <a:buNone/>
            </a:pPr>
            <a:endParaRPr lang="en-US" sz="1800" b="1" i="1" dirty="0">
              <a:latin typeface="Arial Rounded MT Bold" pitchFamily="34" charset="0"/>
            </a:endParaRPr>
          </a:p>
          <a:p>
            <a:pPr algn="ctr">
              <a:buNone/>
            </a:pPr>
            <a:r>
              <a:rPr lang="en-US" sz="2000" b="1" i="1" dirty="0">
                <a:latin typeface="Arial Rounded MT Bold" pitchFamily="34" charset="0"/>
              </a:rPr>
              <a:t>Have your poster ready to print out when you get there!!</a:t>
            </a:r>
          </a:p>
          <a:p>
            <a:pPr algn="ctr">
              <a:buNone/>
            </a:pPr>
            <a:endParaRPr lang="en-US" sz="2000" b="1" i="1" dirty="0">
              <a:latin typeface="Arial Rounded MT Bold" pitchFamily="34" charset="0"/>
            </a:endParaRPr>
          </a:p>
          <a:p>
            <a:pPr algn="ctr">
              <a:buNone/>
            </a:pPr>
            <a:r>
              <a:rPr lang="en-US" sz="2000" b="1" i="1" dirty="0">
                <a:latin typeface="Arial Rounded MT Bold" pitchFamily="34" charset="0"/>
              </a:rPr>
              <a:t>Do NOT wait until the last minute!  There will be 90+ other students trying to get their posters printed at the same time.  The sooner your poster is printed the better!</a:t>
            </a:r>
          </a:p>
          <a:p>
            <a:pPr algn="ctr">
              <a:buNone/>
            </a:pPr>
            <a:endParaRPr lang="en-US" sz="2000" b="1" i="1" dirty="0">
              <a:latin typeface="Arial Rounded MT Bold" pitchFamily="34" charset="0"/>
            </a:endParaRPr>
          </a:p>
          <a:p>
            <a:pPr>
              <a:buNone/>
            </a:pPr>
            <a:r>
              <a:rPr lang="en-US" sz="2000" b="1" i="1" u="sng" dirty="0">
                <a:latin typeface="Arial Rounded MT Bold" pitchFamily="34" charset="0"/>
              </a:rPr>
              <a:t>Fabric Posters - New Poster Medium! </a:t>
            </a:r>
            <a:r>
              <a:rPr lang="en-US" sz="2000" b="1" i="1" dirty="0">
                <a:latin typeface="Arial Rounded MT Bold" pitchFamily="34" charset="0"/>
              </a:rPr>
              <a:t>Ease of use when traveling, but expensive and need lead time for shipping. If interested see postersmith.com and spoonflower.com.</a:t>
            </a:r>
          </a:p>
          <a:p>
            <a:pPr algn="ctr">
              <a:buNone/>
            </a:pPr>
            <a:endParaRPr lang="en-US" sz="2000" b="1" i="1" dirty="0">
              <a:latin typeface="Arial Rounded MT Bold" pitchFamily="34" charset="0"/>
            </a:endParaRPr>
          </a:p>
          <a:p>
            <a:pPr algn="ctr">
              <a:buNone/>
            </a:pPr>
            <a:r>
              <a:rPr lang="en-US" sz="1400" b="1" i="1" dirty="0">
                <a:latin typeface="Arial Rounded MT Bold" pitchFamily="34" charset="0"/>
              </a:rPr>
              <a:t>See: </a:t>
            </a:r>
            <a:r>
              <a:rPr lang="en-US" sz="1400" dirty="0">
                <a:hlinkClick r:id="rId3"/>
              </a:rPr>
              <a:t>https://support.spoonflower.com/hc/en-us/articles/204266984-How-to-Create-a-Fabric-Presentation-Poster-from-a-PowerPoint-or-PDF</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800" b="1" dirty="0"/>
              <a:t>How much does it cost at a WVU Site and how do I pay?</a:t>
            </a:r>
          </a:p>
        </p:txBody>
      </p:sp>
      <p:sp>
        <p:nvSpPr>
          <p:cNvPr id="13315" name="Rectangle 3"/>
          <p:cNvSpPr>
            <a:spLocks noGrp="1" noChangeArrowheads="1"/>
          </p:cNvSpPr>
          <p:nvPr>
            <p:ph type="body" idx="1"/>
          </p:nvPr>
        </p:nvSpPr>
        <p:spPr/>
        <p:txBody>
          <a:bodyPr/>
          <a:lstStyle/>
          <a:p>
            <a:pPr eaLnBrk="1" hangingPunct="1">
              <a:lnSpc>
                <a:spcPct val="90000"/>
              </a:lnSpc>
            </a:pPr>
            <a:r>
              <a:rPr lang="en-US" sz="2100" dirty="0"/>
              <a:t>Cost of poster printing is &lt; $2/</a:t>
            </a:r>
            <a:r>
              <a:rPr lang="en-US" sz="2100" dirty="0" err="1"/>
              <a:t>sq</a:t>
            </a:r>
            <a:r>
              <a:rPr lang="en-US" sz="2100" dirty="0"/>
              <a:t> ft (reasonable size poster).</a:t>
            </a:r>
          </a:p>
          <a:p>
            <a:pPr eaLnBrk="1" hangingPunct="1">
              <a:lnSpc>
                <a:spcPct val="90000"/>
              </a:lnSpc>
            </a:pPr>
            <a:endParaRPr lang="en-US" sz="2100" dirty="0"/>
          </a:p>
          <a:p>
            <a:pPr eaLnBrk="1" hangingPunct="1">
              <a:lnSpc>
                <a:spcPct val="90000"/>
              </a:lnSpc>
            </a:pPr>
            <a:r>
              <a:rPr lang="en-US" sz="2100" dirty="0"/>
              <a:t>Put enough money on your student ID to cover poster printing and take ID along when print out poster.</a:t>
            </a:r>
          </a:p>
          <a:p>
            <a:pPr eaLnBrk="1" hangingPunct="1">
              <a:lnSpc>
                <a:spcPct val="90000"/>
              </a:lnSpc>
            </a:pPr>
            <a:endParaRPr lang="en-US" sz="2100" dirty="0"/>
          </a:p>
          <a:p>
            <a:pPr eaLnBrk="1" hangingPunct="1">
              <a:lnSpc>
                <a:spcPct val="90000"/>
              </a:lnSpc>
            </a:pPr>
            <a:r>
              <a:rPr lang="en-US" sz="2100" dirty="0"/>
              <a:t>Save poster (PowerPoint/Publisher version &amp; pdf version) to USB drive or send it to your email. Take USB drive to poster printing venue or login in to email and staff will assist you in printing out your poster.</a:t>
            </a:r>
          </a:p>
          <a:p>
            <a:pPr eaLnBrk="1" hangingPunct="1">
              <a:lnSpc>
                <a:spcPct val="90000"/>
              </a:lnSpc>
            </a:pPr>
            <a:endParaRPr lang="en-US" sz="2100" dirty="0"/>
          </a:p>
          <a:p>
            <a:pPr eaLnBrk="1" hangingPunct="1">
              <a:lnSpc>
                <a:spcPct val="90000"/>
              </a:lnSpc>
            </a:pPr>
            <a:r>
              <a:rPr lang="en-US" sz="2100" dirty="0"/>
              <a:t>Once poster is sent to large-format plotter, you will swipe your student ID, select your poster, and money will be deducted from your student ID.</a:t>
            </a:r>
          </a:p>
        </p:txBody>
      </p:sp>
      <p:pic>
        <p:nvPicPr>
          <p:cNvPr id="13316" name="Picture 4"/>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b="1" dirty="0"/>
              <a:t>What components should I include on my poster?</a:t>
            </a:r>
          </a:p>
        </p:txBody>
      </p:sp>
      <p:sp>
        <p:nvSpPr>
          <p:cNvPr id="14339" name="Rectangle 3"/>
          <p:cNvSpPr>
            <a:spLocks noGrp="1" noChangeArrowheads="1"/>
          </p:cNvSpPr>
          <p:nvPr>
            <p:ph type="body" idx="1"/>
          </p:nvPr>
        </p:nvSpPr>
        <p:spPr>
          <a:xfrm>
            <a:off x="457200" y="1066800"/>
            <a:ext cx="8229600" cy="5064125"/>
          </a:xfrm>
        </p:spPr>
        <p:txBody>
          <a:bodyPr/>
          <a:lstStyle/>
          <a:p>
            <a:pPr eaLnBrk="1" hangingPunct="1">
              <a:lnSpc>
                <a:spcPct val="80000"/>
              </a:lnSpc>
            </a:pPr>
            <a:r>
              <a:rPr lang="en-US" sz="2400" dirty="0"/>
              <a:t>Poster judging rubric attached.  Include…..</a:t>
            </a:r>
          </a:p>
          <a:p>
            <a:pPr lvl="1" eaLnBrk="1" hangingPunct="1">
              <a:lnSpc>
                <a:spcPct val="80000"/>
              </a:lnSpc>
            </a:pPr>
            <a:r>
              <a:rPr lang="en-US" sz="2000" u="sng" dirty="0"/>
              <a:t>Title:</a:t>
            </a:r>
            <a:r>
              <a:rPr lang="en-US" sz="2000" dirty="0"/>
              <a:t>  from abstract</a:t>
            </a:r>
          </a:p>
          <a:p>
            <a:pPr lvl="1" eaLnBrk="1" hangingPunct="1">
              <a:lnSpc>
                <a:spcPct val="80000"/>
              </a:lnSpc>
            </a:pPr>
            <a:r>
              <a:rPr lang="en-US" sz="2000" u="sng" dirty="0"/>
              <a:t>Author(s):</a:t>
            </a:r>
            <a:r>
              <a:rPr lang="en-US" sz="2000" dirty="0"/>
              <a:t>  from abstract (no Dr./Prof. titles)</a:t>
            </a:r>
          </a:p>
          <a:p>
            <a:pPr lvl="1" eaLnBrk="1" hangingPunct="1">
              <a:lnSpc>
                <a:spcPct val="80000"/>
              </a:lnSpc>
            </a:pPr>
            <a:r>
              <a:rPr lang="en-US" sz="2000" u="sng" dirty="0"/>
              <a:t>Byline/Author Affiliation:</a:t>
            </a:r>
            <a:r>
              <a:rPr lang="en-US" sz="2000" dirty="0"/>
              <a:t> from abstract</a:t>
            </a:r>
          </a:p>
          <a:p>
            <a:pPr lvl="1" eaLnBrk="1" hangingPunct="1">
              <a:lnSpc>
                <a:spcPct val="80000"/>
              </a:lnSpc>
            </a:pPr>
            <a:r>
              <a:rPr lang="en-US" sz="2000" u="sng" dirty="0"/>
              <a:t>Poster Body</a:t>
            </a:r>
          </a:p>
          <a:p>
            <a:pPr lvl="2" eaLnBrk="1" hangingPunct="1">
              <a:lnSpc>
                <a:spcPct val="80000"/>
              </a:lnSpc>
            </a:pPr>
            <a:r>
              <a:rPr lang="en-US" sz="2000" i="1" dirty="0"/>
              <a:t>Hypothesis/goals/problem statement</a:t>
            </a:r>
            <a:r>
              <a:rPr lang="en-US" sz="2000" dirty="0"/>
              <a:t> </a:t>
            </a:r>
            <a:r>
              <a:rPr lang="en-US" sz="2000" b="1" dirty="0">
                <a:solidFill>
                  <a:schemeClr val="tx2"/>
                </a:solidFill>
              </a:rPr>
              <a:t>(What’s the question?)</a:t>
            </a:r>
          </a:p>
          <a:p>
            <a:pPr lvl="2" eaLnBrk="1" hangingPunct="1">
              <a:lnSpc>
                <a:spcPct val="80000"/>
              </a:lnSpc>
            </a:pPr>
            <a:r>
              <a:rPr lang="en-US" sz="2000" i="1" dirty="0"/>
              <a:t>Motivation/purpose of research/broader impacts</a:t>
            </a:r>
            <a:r>
              <a:rPr lang="en-US" sz="2000" dirty="0"/>
              <a:t> </a:t>
            </a:r>
            <a:r>
              <a:rPr lang="en-US" sz="2000" b="1" dirty="0">
                <a:solidFill>
                  <a:schemeClr val="tx2"/>
                </a:solidFill>
              </a:rPr>
              <a:t>(Why care?)</a:t>
            </a:r>
          </a:p>
          <a:p>
            <a:pPr lvl="2" eaLnBrk="1" hangingPunct="1">
              <a:lnSpc>
                <a:spcPct val="80000"/>
              </a:lnSpc>
            </a:pPr>
            <a:r>
              <a:rPr lang="en-US" sz="2000" i="1" dirty="0"/>
              <a:t>Background information</a:t>
            </a:r>
            <a:r>
              <a:rPr lang="en-US" sz="2000" dirty="0"/>
              <a:t> (limited and as needed)</a:t>
            </a:r>
          </a:p>
          <a:p>
            <a:pPr lvl="2" eaLnBrk="1" hangingPunct="1">
              <a:lnSpc>
                <a:spcPct val="80000"/>
              </a:lnSpc>
            </a:pPr>
            <a:r>
              <a:rPr lang="en-US" sz="2000" i="1" dirty="0"/>
              <a:t>Theoretical or Experimental Plan/Methods</a:t>
            </a:r>
            <a:r>
              <a:rPr lang="en-US" sz="2000" dirty="0"/>
              <a:t> </a:t>
            </a:r>
            <a:r>
              <a:rPr lang="en-US" sz="2000" b="1" dirty="0">
                <a:solidFill>
                  <a:schemeClr val="tx2"/>
                </a:solidFill>
              </a:rPr>
              <a:t>(Approach?)</a:t>
            </a:r>
          </a:p>
          <a:p>
            <a:pPr lvl="2" eaLnBrk="1" hangingPunct="1">
              <a:lnSpc>
                <a:spcPct val="80000"/>
              </a:lnSpc>
            </a:pPr>
            <a:r>
              <a:rPr lang="en-US" sz="2000" i="1" dirty="0"/>
              <a:t>Data/results</a:t>
            </a:r>
            <a:r>
              <a:rPr lang="en-US" sz="2000" dirty="0"/>
              <a:t> </a:t>
            </a:r>
            <a:r>
              <a:rPr lang="en-US" sz="2000" b="1" dirty="0">
                <a:solidFill>
                  <a:schemeClr val="tx2"/>
                </a:solidFill>
              </a:rPr>
              <a:t>(What did you find?)</a:t>
            </a:r>
          </a:p>
          <a:p>
            <a:pPr lvl="2" eaLnBrk="1" hangingPunct="1">
              <a:lnSpc>
                <a:spcPct val="80000"/>
              </a:lnSpc>
            </a:pPr>
            <a:r>
              <a:rPr lang="en-US" sz="2000" i="1" dirty="0"/>
              <a:t>Conclusions</a:t>
            </a:r>
            <a:r>
              <a:rPr lang="en-US" sz="2000" dirty="0"/>
              <a:t> </a:t>
            </a:r>
            <a:r>
              <a:rPr lang="en-US" sz="2000" b="1" dirty="0">
                <a:solidFill>
                  <a:schemeClr val="tx2"/>
                </a:solidFill>
              </a:rPr>
              <a:t>(What do your results mean?  Did they answer the question?)</a:t>
            </a:r>
          </a:p>
          <a:p>
            <a:pPr lvl="2" eaLnBrk="1" hangingPunct="1">
              <a:lnSpc>
                <a:spcPct val="80000"/>
              </a:lnSpc>
            </a:pPr>
            <a:r>
              <a:rPr lang="en-US" sz="2000" i="1" dirty="0"/>
              <a:t>Future work/directions</a:t>
            </a:r>
            <a:r>
              <a:rPr lang="en-US" sz="2000" dirty="0"/>
              <a:t> </a:t>
            </a:r>
            <a:r>
              <a:rPr lang="en-US" sz="2000" b="1" dirty="0">
                <a:solidFill>
                  <a:schemeClr val="tx2"/>
                </a:solidFill>
              </a:rPr>
              <a:t>(Next steps?)</a:t>
            </a:r>
            <a:endParaRPr lang="en-US" sz="2000" dirty="0"/>
          </a:p>
          <a:p>
            <a:pPr lvl="2" eaLnBrk="1" hangingPunct="1">
              <a:lnSpc>
                <a:spcPct val="80000"/>
              </a:lnSpc>
            </a:pPr>
            <a:r>
              <a:rPr lang="en-US" sz="2000" dirty="0"/>
              <a:t>References (if needed, 5 or fewer, shorten, on bottom)</a:t>
            </a:r>
          </a:p>
          <a:p>
            <a:pPr lvl="2" eaLnBrk="1" hangingPunct="1">
              <a:lnSpc>
                <a:spcPct val="80000"/>
              </a:lnSpc>
            </a:pPr>
            <a:endParaRPr lang="en-US" sz="2000" dirty="0"/>
          </a:p>
          <a:p>
            <a:pPr lvl="1" eaLnBrk="1" hangingPunct="1">
              <a:lnSpc>
                <a:spcPct val="80000"/>
              </a:lnSpc>
            </a:pPr>
            <a:r>
              <a:rPr lang="en-US" sz="2000" u="sng" dirty="0"/>
              <a:t>Acknowledgements</a:t>
            </a:r>
            <a:r>
              <a:rPr lang="en-US" sz="2000" dirty="0"/>
              <a:t> </a:t>
            </a:r>
            <a:r>
              <a:rPr lang="en-US" sz="2000" b="1" dirty="0">
                <a:solidFill>
                  <a:schemeClr val="tx2"/>
                </a:solidFill>
              </a:rPr>
              <a:t>(Who funded/helped with work?)</a:t>
            </a:r>
          </a:p>
          <a:p>
            <a:pPr lvl="1" eaLnBrk="1" hangingPunct="1">
              <a:lnSpc>
                <a:spcPct val="80000"/>
              </a:lnSpc>
            </a:pPr>
            <a:endParaRPr lang="en-US" sz="2100" dirty="0"/>
          </a:p>
        </p:txBody>
      </p:sp>
      <p:sp>
        <p:nvSpPr>
          <p:cNvPr id="14340" name="Rectangle 4"/>
          <p:cNvSpPr>
            <a:spLocks noChangeArrowheads="1"/>
          </p:cNvSpPr>
          <p:nvPr/>
        </p:nvSpPr>
        <p:spPr bwMode="auto">
          <a:xfrm>
            <a:off x="1447800" y="6172200"/>
            <a:ext cx="6390276" cy="36933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b="1" i="1" dirty="0">
                <a:solidFill>
                  <a:schemeClr val="tx1"/>
                </a:solidFill>
                <a:latin typeface="Arial Rounded MT Bold" pitchFamily="34" charset="0"/>
              </a:rPr>
              <a:t>Typically, do NOT include the abstract on your poster!!</a:t>
            </a:r>
            <a:endParaRPr lang="en-US" b="1" i="1" u="sng" dirty="0">
              <a:solidFill>
                <a:schemeClr val="tx1"/>
              </a:solidFill>
              <a:latin typeface="Arial Rounded MT Bold" pitchFamily="34" charset="0"/>
            </a:endParaRPr>
          </a:p>
        </p:txBody>
      </p:sp>
      <p:pic>
        <p:nvPicPr>
          <p:cNvPr id="14341" name="Picture 5"/>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560387"/>
          </a:xfrm>
        </p:spPr>
        <p:txBody>
          <a:bodyPr/>
          <a:lstStyle/>
          <a:p>
            <a:pPr eaLnBrk="1" hangingPunct="1"/>
            <a:r>
              <a:rPr lang="en-US" sz="2800" b="1" dirty="0"/>
              <a:t>Guidelines of Poster DOs…</a:t>
            </a:r>
          </a:p>
        </p:txBody>
      </p:sp>
      <p:sp>
        <p:nvSpPr>
          <p:cNvPr id="15363" name="Rectangle 3"/>
          <p:cNvSpPr>
            <a:spLocks noGrp="1" noChangeArrowheads="1"/>
          </p:cNvSpPr>
          <p:nvPr>
            <p:ph type="body" idx="1"/>
          </p:nvPr>
        </p:nvSpPr>
        <p:spPr>
          <a:xfrm>
            <a:off x="457200" y="685800"/>
            <a:ext cx="8229600" cy="4953000"/>
          </a:xfrm>
        </p:spPr>
        <p:txBody>
          <a:bodyPr/>
          <a:lstStyle/>
          <a:p>
            <a:pPr eaLnBrk="1" hangingPunct="1">
              <a:lnSpc>
                <a:spcPct val="90000"/>
              </a:lnSpc>
              <a:buFont typeface="Wingdings" pitchFamily="2" charset="2"/>
              <a:buNone/>
            </a:pPr>
            <a:r>
              <a:rPr lang="en-US" sz="1800" b="1" u="sng" dirty="0"/>
              <a:t>Colors</a:t>
            </a:r>
          </a:p>
          <a:p>
            <a:pPr eaLnBrk="1" hangingPunct="1">
              <a:lnSpc>
                <a:spcPct val="90000"/>
              </a:lnSpc>
            </a:pPr>
            <a:r>
              <a:rPr lang="en-US" sz="1800" dirty="0"/>
              <a:t>Use light background with dark lettering.  Uses less ink and more readable.</a:t>
            </a:r>
          </a:p>
          <a:p>
            <a:pPr eaLnBrk="1" hangingPunct="1">
              <a:lnSpc>
                <a:spcPct val="90000"/>
              </a:lnSpc>
            </a:pPr>
            <a:r>
              <a:rPr lang="en-US" sz="1800" dirty="0"/>
              <a:t>Limit to 3-4 compatible colors</a:t>
            </a:r>
          </a:p>
          <a:p>
            <a:pPr eaLnBrk="1" hangingPunct="1">
              <a:lnSpc>
                <a:spcPct val="90000"/>
              </a:lnSpc>
            </a:pPr>
            <a:r>
              <a:rPr lang="en-US" sz="1800" dirty="0"/>
              <a:t>Use text colors consistently (e.g., main headers in dark blue, subheadings in tan, rest of text in black)</a:t>
            </a:r>
          </a:p>
          <a:p>
            <a:pPr eaLnBrk="1" hangingPunct="1">
              <a:lnSpc>
                <a:spcPct val="90000"/>
              </a:lnSpc>
              <a:buFont typeface="Wingdings" pitchFamily="2" charset="2"/>
              <a:buNone/>
            </a:pPr>
            <a:r>
              <a:rPr lang="en-US" sz="1800" b="1" u="sng" dirty="0"/>
              <a:t>Text</a:t>
            </a:r>
          </a:p>
          <a:p>
            <a:pPr eaLnBrk="1" hangingPunct="1">
              <a:lnSpc>
                <a:spcPct val="90000"/>
              </a:lnSpc>
            </a:pPr>
            <a:r>
              <a:rPr lang="en-US" sz="1800" dirty="0"/>
              <a:t>Left justify most text except title/author/affiliation</a:t>
            </a:r>
          </a:p>
          <a:p>
            <a:pPr eaLnBrk="1" hangingPunct="1">
              <a:lnSpc>
                <a:spcPct val="90000"/>
              </a:lnSpc>
            </a:pPr>
            <a:r>
              <a:rPr lang="en-US" sz="1800" dirty="0"/>
              <a:t>Use bold, italics, underlining consistently, but sparingly</a:t>
            </a:r>
          </a:p>
          <a:p>
            <a:pPr eaLnBrk="1" hangingPunct="1">
              <a:lnSpc>
                <a:spcPct val="90000"/>
              </a:lnSpc>
            </a:pPr>
            <a:r>
              <a:rPr lang="en-US" sz="1800" dirty="0"/>
              <a:t>Use easy to read fonts…Times New Roman (text) or Arial (headings/title)</a:t>
            </a:r>
          </a:p>
          <a:p>
            <a:pPr eaLnBrk="1" hangingPunct="1">
              <a:lnSpc>
                <a:spcPct val="90000"/>
              </a:lnSpc>
            </a:pPr>
            <a:r>
              <a:rPr lang="en-US" sz="1800" dirty="0"/>
              <a:t>Use large font size</a:t>
            </a:r>
          </a:p>
          <a:p>
            <a:pPr lvl="1" eaLnBrk="1" hangingPunct="1">
              <a:lnSpc>
                <a:spcPct val="90000"/>
              </a:lnSpc>
            </a:pPr>
            <a:r>
              <a:rPr lang="en-US" sz="1600" dirty="0"/>
              <a:t>Title			72 point (visible 15 ft away)</a:t>
            </a:r>
          </a:p>
          <a:p>
            <a:pPr lvl="1" eaLnBrk="1" hangingPunct="1">
              <a:lnSpc>
                <a:spcPct val="90000"/>
              </a:lnSpc>
            </a:pPr>
            <a:r>
              <a:rPr lang="en-US" sz="1600" dirty="0"/>
              <a:t>Author/Byline		48 point</a:t>
            </a:r>
          </a:p>
          <a:p>
            <a:pPr lvl="1" eaLnBrk="1" hangingPunct="1">
              <a:lnSpc>
                <a:spcPct val="90000"/>
              </a:lnSpc>
            </a:pPr>
            <a:r>
              <a:rPr lang="en-US" sz="1600" dirty="0"/>
              <a:t>Headings/Subheadings	44 point (visible 6-7 ft away)</a:t>
            </a:r>
          </a:p>
          <a:p>
            <a:pPr lvl="1" eaLnBrk="1" hangingPunct="1">
              <a:lnSpc>
                <a:spcPct val="90000"/>
              </a:lnSpc>
            </a:pPr>
            <a:r>
              <a:rPr lang="en-US" sz="1600" dirty="0"/>
              <a:t>Text			32 point (visible 3 ft away)</a:t>
            </a:r>
          </a:p>
          <a:p>
            <a:pPr eaLnBrk="1" hangingPunct="1">
              <a:lnSpc>
                <a:spcPct val="90000"/>
              </a:lnSpc>
            </a:pPr>
            <a:r>
              <a:rPr lang="en-US" sz="1800" dirty="0"/>
              <a:t>Minimize complete sentences</a:t>
            </a:r>
          </a:p>
          <a:p>
            <a:pPr eaLnBrk="1" hangingPunct="1">
              <a:lnSpc>
                <a:spcPct val="90000"/>
              </a:lnSpc>
            </a:pPr>
            <a:r>
              <a:rPr lang="en-US" sz="1800" dirty="0"/>
              <a:t>Make title/headings compelling/attention grabbing similar to a newspaper headline.</a:t>
            </a:r>
          </a:p>
          <a:p>
            <a:pPr eaLnBrk="1" hangingPunct="1">
              <a:lnSpc>
                <a:spcPct val="90000"/>
              </a:lnSpc>
            </a:pPr>
            <a:r>
              <a:rPr lang="en-US" sz="1800" dirty="0"/>
              <a:t>State results explicitly in headings (e.g. Results: Rats ingesting pot live longer!). Attracts attention from far away.</a:t>
            </a:r>
          </a:p>
          <a:p>
            <a:pPr lvl="1" eaLnBrk="1" hangingPunct="1">
              <a:lnSpc>
                <a:spcPct val="90000"/>
              </a:lnSpc>
              <a:buFont typeface="Wingdings" pitchFamily="2" charset="2"/>
              <a:buNone/>
            </a:pPr>
            <a:endParaRPr lang="en-US" sz="1600" dirty="0"/>
          </a:p>
          <a:p>
            <a:pPr lvl="1" eaLnBrk="1" hangingPunct="1">
              <a:lnSpc>
                <a:spcPct val="90000"/>
              </a:lnSpc>
              <a:buFont typeface="Wingdings" pitchFamily="2" charset="2"/>
              <a:buNone/>
            </a:pPr>
            <a:endParaRPr lang="en-US" sz="1600" dirty="0"/>
          </a:p>
        </p:txBody>
      </p:sp>
      <p:sp>
        <p:nvSpPr>
          <p:cNvPr id="15364" name="Text Box 5"/>
          <p:cNvSpPr txBox="1">
            <a:spLocks noChangeArrowheads="1"/>
          </p:cNvSpPr>
          <p:nvPr/>
        </p:nvSpPr>
        <p:spPr bwMode="auto">
          <a:xfrm>
            <a:off x="282679" y="6248400"/>
            <a:ext cx="8251619" cy="634020"/>
          </a:xfrm>
          <a:prstGeom prst="rect">
            <a:avLst/>
          </a:prstGeom>
          <a:noFill/>
          <a:ln w="9525">
            <a:noFill/>
            <a:miter lim="800000"/>
            <a:headEnd/>
            <a:tailEnd/>
          </a:ln>
        </p:spPr>
        <p:txBody>
          <a:bodyPr wrap="none">
            <a:spAutoFit/>
          </a:bodyPr>
          <a:lstStyle/>
          <a:p>
            <a:pPr lvl="1" algn="ctr">
              <a:lnSpc>
                <a:spcPct val="60000"/>
              </a:lnSpc>
              <a:buClr>
                <a:schemeClr val="accent2"/>
              </a:buClr>
              <a:buSzPct val="60000"/>
              <a:buFont typeface="Wingdings" pitchFamily="2" charset="2"/>
              <a:buNone/>
            </a:pPr>
            <a:r>
              <a:rPr lang="en-US" sz="1600" b="1" i="1" dirty="0">
                <a:solidFill>
                  <a:schemeClr val="tx1"/>
                </a:solidFill>
                <a:latin typeface="Arial Rounded MT Bold" pitchFamily="34" charset="0"/>
              </a:rPr>
              <a:t>HINT…Print out a “handout” version on an 8 1/2” x 11” piece of paper.  If  text</a:t>
            </a:r>
          </a:p>
          <a:p>
            <a:pPr lvl="1" algn="ctr">
              <a:lnSpc>
                <a:spcPct val="60000"/>
              </a:lnSpc>
              <a:buClr>
                <a:schemeClr val="accent2"/>
              </a:buClr>
              <a:buSzPct val="60000"/>
              <a:buFont typeface="Wingdings" pitchFamily="2" charset="2"/>
              <a:buNone/>
            </a:pPr>
            <a:r>
              <a:rPr lang="en-US" sz="1600" b="1" i="1" dirty="0">
                <a:solidFill>
                  <a:schemeClr val="tx1"/>
                </a:solidFill>
                <a:latin typeface="Arial Rounded MT Bold" pitchFamily="34" charset="0"/>
              </a:rPr>
              <a:t>is unreadable on handout, then text is too small.  Increase the font size.</a:t>
            </a:r>
          </a:p>
          <a:p>
            <a:pPr algn="ctr">
              <a:lnSpc>
                <a:spcPct val="80000"/>
              </a:lnSpc>
              <a:spcBef>
                <a:spcPct val="0"/>
              </a:spcBef>
              <a:buClrTx/>
              <a:buSzTx/>
              <a:buFontTx/>
              <a:buNone/>
            </a:pPr>
            <a:endParaRPr lang="en-US" sz="1600" dirty="0">
              <a:solidFill>
                <a:schemeClr val="tx1"/>
              </a:solidFill>
            </a:endParaRPr>
          </a:p>
        </p:txBody>
      </p:sp>
      <p:sp>
        <p:nvSpPr>
          <p:cNvPr id="5" name="TextBox 4"/>
          <p:cNvSpPr txBox="1"/>
          <p:nvPr/>
        </p:nvSpPr>
        <p:spPr>
          <a:xfrm>
            <a:off x="3962400" y="1295400"/>
            <a:ext cx="2018501" cy="341632"/>
          </a:xfrm>
          <a:prstGeom prst="rect">
            <a:avLst/>
          </a:prstGeom>
          <a:solidFill>
            <a:schemeClr val="tx1"/>
          </a:solidFill>
        </p:spPr>
        <p:txBody>
          <a:bodyPr wrap="none" rtlCol="0">
            <a:spAutoFit/>
          </a:bodyPr>
          <a:lstStyle/>
          <a:p>
            <a:pPr>
              <a:buNone/>
            </a:pPr>
            <a:r>
              <a:rPr lang="en-US" dirty="0"/>
              <a:t>(Not red on black)</a:t>
            </a:r>
          </a:p>
        </p:txBody>
      </p:sp>
      <p:sp>
        <p:nvSpPr>
          <p:cNvPr id="6" name="TextBox 5"/>
          <p:cNvSpPr txBox="1"/>
          <p:nvPr/>
        </p:nvSpPr>
        <p:spPr>
          <a:xfrm>
            <a:off x="6007338" y="1295400"/>
            <a:ext cx="1980029" cy="341632"/>
          </a:xfrm>
          <a:prstGeom prst="rect">
            <a:avLst/>
          </a:prstGeom>
          <a:solidFill>
            <a:srgbClr val="C00000"/>
          </a:solidFill>
        </p:spPr>
        <p:txBody>
          <a:bodyPr wrap="none" rtlCol="0">
            <a:spAutoFit/>
          </a:bodyPr>
          <a:lstStyle/>
          <a:p>
            <a:pPr>
              <a:buNone/>
            </a:pPr>
            <a:r>
              <a:rPr lang="en-US" dirty="0">
                <a:solidFill>
                  <a:schemeClr val="accent2">
                    <a:lumMod val="60000"/>
                    <a:lumOff val="40000"/>
                  </a:schemeClr>
                </a:solidFill>
              </a:rPr>
              <a:t>(Not green w/red)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b="1" dirty="0"/>
              <a:t>Guidelines of Poster DOs (</a:t>
            </a:r>
            <a:r>
              <a:rPr lang="en-US" sz="2800" b="1" dirty="0" err="1"/>
              <a:t>cont</a:t>
            </a:r>
            <a:r>
              <a:rPr lang="en-US" sz="2800" b="1" dirty="0"/>
              <a:t>)…</a:t>
            </a:r>
          </a:p>
        </p:txBody>
      </p:sp>
      <p:sp>
        <p:nvSpPr>
          <p:cNvPr id="16387" name="Rectangle 3"/>
          <p:cNvSpPr>
            <a:spLocks noGrp="1" noChangeArrowheads="1"/>
          </p:cNvSpPr>
          <p:nvPr>
            <p:ph type="body" idx="1"/>
          </p:nvPr>
        </p:nvSpPr>
        <p:spPr>
          <a:xfrm>
            <a:off x="457200" y="762000"/>
            <a:ext cx="8229600" cy="5743575"/>
          </a:xfrm>
        </p:spPr>
        <p:txBody>
          <a:bodyPr/>
          <a:lstStyle/>
          <a:p>
            <a:pPr eaLnBrk="1" hangingPunct="1">
              <a:buFont typeface="Wingdings" pitchFamily="2" charset="2"/>
              <a:buNone/>
            </a:pPr>
            <a:r>
              <a:rPr lang="en-US" sz="2000" b="1" u="sng" dirty="0"/>
              <a:t>Layout</a:t>
            </a:r>
          </a:p>
          <a:p>
            <a:pPr eaLnBrk="1" hangingPunct="1"/>
            <a:r>
              <a:rPr lang="en-US" sz="2000" dirty="0"/>
              <a:t>Arrange top to bottom then left to right</a:t>
            </a:r>
          </a:p>
          <a:p>
            <a:pPr eaLnBrk="1" hangingPunct="1"/>
            <a:r>
              <a:rPr lang="en-US" sz="2000" dirty="0"/>
              <a:t>Use bulleted/numbered lists for methods/conclusions</a:t>
            </a:r>
          </a:p>
          <a:p>
            <a:pPr eaLnBrk="1" hangingPunct="1"/>
            <a:r>
              <a:rPr lang="en-US" sz="2000" dirty="0"/>
              <a:t>Include some white space</a:t>
            </a:r>
          </a:p>
          <a:p>
            <a:pPr eaLnBrk="1" hangingPunct="1"/>
            <a:r>
              <a:rPr lang="en-US" sz="2000" dirty="0"/>
              <a:t>Use arrows or numbered headings to direct reader</a:t>
            </a:r>
          </a:p>
          <a:p>
            <a:pPr eaLnBrk="1" hangingPunct="1"/>
            <a:r>
              <a:rPr lang="en-US" sz="2000" dirty="0"/>
              <a:t>Use symmetric arrangement</a:t>
            </a:r>
          </a:p>
          <a:p>
            <a:pPr eaLnBrk="1" hangingPunct="1"/>
            <a:r>
              <a:rPr lang="en-US" sz="2000" dirty="0"/>
              <a:t>Use good balance of graphics and text</a:t>
            </a:r>
          </a:p>
          <a:p>
            <a:pPr marL="0" indent="0" eaLnBrk="1" hangingPunct="1">
              <a:buNone/>
            </a:pPr>
            <a:r>
              <a:rPr lang="en-US" sz="2000" b="1" u="sng" dirty="0"/>
              <a:t>Graphics</a:t>
            </a:r>
          </a:p>
          <a:p>
            <a:pPr eaLnBrk="1" hangingPunct="1"/>
            <a:r>
              <a:rPr lang="en-US" sz="2000" dirty="0"/>
              <a:t>Viewable 3 feet away at a minimum</a:t>
            </a:r>
          </a:p>
          <a:p>
            <a:pPr eaLnBrk="1" hangingPunct="1"/>
            <a:r>
              <a:rPr lang="en-US" sz="2000" dirty="0"/>
              <a:t>Use heavier lines to improve viewing</a:t>
            </a:r>
          </a:p>
          <a:p>
            <a:pPr eaLnBrk="1" hangingPunct="1"/>
            <a:r>
              <a:rPr lang="en-US" sz="2000" dirty="0"/>
              <a:t>Text should support graphics (not vice versa)</a:t>
            </a:r>
          </a:p>
          <a:p>
            <a:pPr eaLnBrk="1" hangingPunct="1"/>
            <a:r>
              <a:rPr lang="en-US" sz="2000" dirty="0"/>
              <a:t>Limit rows/columns in tables (&gt; 20 table cells overwhelms)</a:t>
            </a:r>
          </a:p>
          <a:p>
            <a:pPr eaLnBrk="1" hangingPunct="1"/>
            <a:r>
              <a:rPr lang="en-US" sz="2000" dirty="0"/>
              <a:t>Limit bars on graph (6 or fewer) or lines (3 or fewer)</a:t>
            </a:r>
          </a:p>
          <a:p>
            <a:pPr eaLnBrk="1" hangingPunct="1"/>
            <a:r>
              <a:rPr lang="en-US" sz="2000" dirty="0"/>
              <a:t>On separate graphs: use same scale (especially for comparisons)</a:t>
            </a:r>
          </a:p>
          <a:p>
            <a:pPr eaLnBrk="1" hangingPunct="1"/>
            <a:endParaRPr lang="en-US" sz="2000" dirty="0"/>
          </a:p>
          <a:p>
            <a:pPr eaLnBrk="1" hangingPunct="1">
              <a:buFont typeface="Wingdings" pitchFamily="2" charset="2"/>
              <a:buNone/>
            </a:pPr>
            <a:endParaRPr lang="en-US" sz="2000" dirty="0"/>
          </a:p>
          <a:p>
            <a:pPr eaLnBrk="1" hangingPunct="1"/>
            <a:endParaRPr lang="en-US" sz="2000" dirty="0"/>
          </a:p>
        </p:txBody>
      </p:sp>
      <p:pic>
        <p:nvPicPr>
          <p:cNvPr id="16388" name="Picture 4"/>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991600" cy="758825"/>
          </a:xfrm>
        </p:spPr>
        <p:txBody>
          <a:bodyPr/>
          <a:lstStyle/>
          <a:p>
            <a:pPr eaLnBrk="1" hangingPunct="1"/>
            <a:r>
              <a:rPr lang="en-US" sz="2700" b="1" dirty="0"/>
              <a:t>Poster Abstracts for Booklet: </a:t>
            </a:r>
            <a:r>
              <a:rPr lang="en-US" sz="2700" b="1" i="1" u="sng" dirty="0"/>
              <a:t>Submit by 11:59 pm July 14!</a:t>
            </a:r>
          </a:p>
        </p:txBody>
      </p:sp>
      <p:sp>
        <p:nvSpPr>
          <p:cNvPr id="8195" name="Rectangle 3"/>
          <p:cNvSpPr>
            <a:spLocks noGrp="1" noChangeArrowheads="1"/>
          </p:cNvSpPr>
          <p:nvPr>
            <p:ph type="body" idx="1"/>
          </p:nvPr>
        </p:nvSpPr>
        <p:spPr>
          <a:xfrm>
            <a:off x="533400" y="685800"/>
            <a:ext cx="8229600" cy="5257800"/>
          </a:xfrm>
        </p:spPr>
        <p:txBody>
          <a:bodyPr/>
          <a:lstStyle/>
          <a:p>
            <a:pPr eaLnBrk="1" hangingPunct="1">
              <a:lnSpc>
                <a:spcPct val="90000"/>
              </a:lnSpc>
            </a:pPr>
            <a:r>
              <a:rPr lang="en-US" sz="1800" dirty="0"/>
              <a:t>Preparation instructions.  Highlights…..</a:t>
            </a:r>
          </a:p>
          <a:p>
            <a:pPr lvl="1" eaLnBrk="1" hangingPunct="1">
              <a:lnSpc>
                <a:spcPct val="90000"/>
              </a:lnSpc>
            </a:pPr>
            <a:r>
              <a:rPr lang="en-US" sz="1800" u="sng" dirty="0"/>
              <a:t>Title (4-13 words):</a:t>
            </a:r>
            <a:r>
              <a:rPr lang="en-US" sz="1800" dirty="0"/>
              <a:t>  Concise, unique, bold, use keywords, perhaps describe results in title. Not too technical! (Avoid, “Effect of…”) </a:t>
            </a:r>
          </a:p>
          <a:p>
            <a:pPr lvl="1" eaLnBrk="1" hangingPunct="1">
              <a:lnSpc>
                <a:spcPct val="90000"/>
              </a:lnSpc>
            </a:pPr>
            <a:r>
              <a:rPr lang="en-US" sz="1800" u="sng" dirty="0"/>
              <a:t>Author(s):</a:t>
            </a:r>
            <a:r>
              <a:rPr lang="en-US" sz="1800" dirty="0"/>
              <a:t>  Include ALL authors who made substantial contributions</a:t>
            </a:r>
          </a:p>
          <a:p>
            <a:pPr lvl="1" eaLnBrk="1" hangingPunct="1">
              <a:lnSpc>
                <a:spcPct val="90000"/>
              </a:lnSpc>
            </a:pPr>
            <a:r>
              <a:rPr lang="en-US" sz="1800" u="sng" dirty="0"/>
              <a:t>Author Affiliation (byline):</a:t>
            </a:r>
            <a:r>
              <a:rPr lang="en-US" sz="1800" dirty="0"/>
              <a:t>  Dept/institute/university, city, state, zip where research took place (do not include street address)</a:t>
            </a:r>
          </a:p>
          <a:p>
            <a:pPr lvl="1" eaLnBrk="1" hangingPunct="1">
              <a:lnSpc>
                <a:spcPct val="90000"/>
              </a:lnSpc>
            </a:pPr>
            <a:r>
              <a:rPr lang="en-US" sz="1800" u="sng" dirty="0"/>
              <a:t>Abstract (150-175 words):</a:t>
            </a:r>
            <a:r>
              <a:rPr lang="en-US" sz="1800" dirty="0"/>
              <a:t>  Self-contained, single paragraph statement that allows reader to determine nature/scope of poster.  Include…</a:t>
            </a:r>
          </a:p>
          <a:p>
            <a:pPr lvl="4" eaLnBrk="1" hangingPunct="1">
              <a:lnSpc>
                <a:spcPct val="90000"/>
              </a:lnSpc>
            </a:pPr>
            <a:r>
              <a:rPr lang="en-US" sz="1600" dirty="0"/>
              <a:t>Problem statement/purpose of research (</a:t>
            </a:r>
            <a:r>
              <a:rPr lang="en-US" sz="1600" b="1" i="1" dirty="0"/>
              <a:t>hypothesis/question addressed &amp; motivation/impact)</a:t>
            </a:r>
          </a:p>
          <a:p>
            <a:pPr lvl="4" eaLnBrk="1" hangingPunct="1">
              <a:lnSpc>
                <a:spcPct val="90000"/>
              </a:lnSpc>
            </a:pPr>
            <a:r>
              <a:rPr lang="en-US" sz="1600" dirty="0"/>
              <a:t>Research </a:t>
            </a:r>
            <a:r>
              <a:rPr lang="en-US" sz="1600" b="1" i="1" dirty="0"/>
              <a:t>context</a:t>
            </a:r>
            <a:r>
              <a:rPr lang="en-US" sz="1600" dirty="0"/>
              <a:t> (demonstrate attempt to make unique contrib.)</a:t>
            </a:r>
          </a:p>
          <a:p>
            <a:pPr lvl="4" eaLnBrk="1" hangingPunct="1">
              <a:lnSpc>
                <a:spcPct val="90000"/>
              </a:lnSpc>
            </a:pPr>
            <a:r>
              <a:rPr lang="en-US" sz="1600" dirty="0"/>
              <a:t>Research methodology (</a:t>
            </a:r>
            <a:r>
              <a:rPr lang="en-US" sz="1600" b="1" i="1" dirty="0"/>
              <a:t>approach</a:t>
            </a:r>
            <a:r>
              <a:rPr lang="en-US" sz="1600" dirty="0"/>
              <a:t>)</a:t>
            </a:r>
          </a:p>
          <a:p>
            <a:pPr lvl="4" eaLnBrk="1" hangingPunct="1">
              <a:lnSpc>
                <a:spcPct val="90000"/>
              </a:lnSpc>
            </a:pPr>
            <a:r>
              <a:rPr lang="en-US" sz="1600" dirty="0"/>
              <a:t>Summary of principal findings or expected results (</a:t>
            </a:r>
            <a:r>
              <a:rPr lang="en-US" sz="1600" b="1" i="1" dirty="0"/>
              <a:t>results</a:t>
            </a:r>
            <a:r>
              <a:rPr lang="en-US" sz="1600" dirty="0"/>
              <a:t>)</a:t>
            </a:r>
          </a:p>
          <a:p>
            <a:pPr lvl="4" eaLnBrk="1" hangingPunct="1">
              <a:lnSpc>
                <a:spcPct val="90000"/>
              </a:lnSpc>
            </a:pPr>
            <a:r>
              <a:rPr lang="en-US" sz="1600" dirty="0"/>
              <a:t>Major </a:t>
            </a:r>
            <a:r>
              <a:rPr lang="en-US" sz="1600" b="1" i="1" dirty="0"/>
              <a:t>conclusions</a:t>
            </a:r>
          </a:p>
          <a:p>
            <a:pPr lvl="4" eaLnBrk="1" hangingPunct="1">
              <a:lnSpc>
                <a:spcPct val="90000"/>
              </a:lnSpc>
            </a:pPr>
            <a:r>
              <a:rPr lang="en-US" sz="1600" dirty="0"/>
              <a:t>Safety information (if applicable)</a:t>
            </a:r>
          </a:p>
          <a:p>
            <a:pPr lvl="4" eaLnBrk="1" hangingPunct="1">
              <a:lnSpc>
                <a:spcPct val="90000"/>
              </a:lnSpc>
            </a:pPr>
            <a:r>
              <a:rPr lang="en-US" sz="1600" b="1" u="sng" dirty="0"/>
              <a:t>Do NOT</a:t>
            </a:r>
            <a:r>
              <a:rPr lang="en-US" sz="1600" dirty="0"/>
              <a:t> include references in your abstract!</a:t>
            </a:r>
            <a:endParaRPr lang="en-US" sz="1800" dirty="0"/>
          </a:p>
          <a:p>
            <a:pPr eaLnBrk="1" hangingPunct="1">
              <a:lnSpc>
                <a:spcPct val="90000"/>
              </a:lnSpc>
            </a:pPr>
            <a:r>
              <a:rPr lang="en-US" sz="1800" dirty="0"/>
              <a:t>Rank top three category choices for poster…..</a:t>
            </a:r>
          </a:p>
          <a:p>
            <a:pPr lvl="1" eaLnBrk="1" hangingPunct="1">
              <a:lnSpc>
                <a:spcPct val="90000"/>
              </a:lnSpc>
            </a:pPr>
            <a:r>
              <a:rPr lang="en-US" sz="1600" dirty="0"/>
              <a:t>Biological Sciences, Health Sciences, Agricultural Sciences</a:t>
            </a:r>
          </a:p>
          <a:p>
            <a:pPr lvl="1" eaLnBrk="1" hangingPunct="1">
              <a:lnSpc>
                <a:spcPct val="90000"/>
              </a:lnSpc>
            </a:pPr>
            <a:r>
              <a:rPr lang="en-US" sz="1600" dirty="0"/>
              <a:t>Environmental Sciences, Physical Sciences, Engineering, Nanoscience</a:t>
            </a:r>
          </a:p>
          <a:p>
            <a:pPr lvl="1" eaLnBrk="1" hangingPunct="1">
              <a:lnSpc>
                <a:spcPct val="90000"/>
              </a:lnSpc>
            </a:pPr>
            <a:r>
              <a:rPr lang="en-US" sz="1600" dirty="0"/>
              <a:t>Neuroscience, Mathematics, Human Engagement</a:t>
            </a:r>
          </a:p>
        </p:txBody>
      </p:sp>
      <p:sp>
        <p:nvSpPr>
          <p:cNvPr id="8196" name="Text Box 4"/>
          <p:cNvSpPr txBox="1">
            <a:spLocks noChangeArrowheads="1"/>
          </p:cNvSpPr>
          <p:nvPr/>
        </p:nvSpPr>
        <p:spPr bwMode="auto">
          <a:xfrm>
            <a:off x="520875" y="6172200"/>
            <a:ext cx="7480125" cy="338554"/>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600" b="1" i="1" dirty="0">
                <a:solidFill>
                  <a:schemeClr val="tx1"/>
                </a:solidFill>
                <a:latin typeface="Arial Rounded MT Bold" pitchFamily="34" charset="0"/>
              </a:rPr>
              <a:t>Submit abstract at: https://honorswvu.wufoo.com/forms/r1xq28oy0zpndxy/</a:t>
            </a:r>
            <a:endParaRPr lang="en-US" sz="1600" b="1" i="1" u="sng" dirty="0">
              <a:solidFill>
                <a:schemeClr val="tx1"/>
              </a:solidFill>
              <a:latin typeface="Arial Rounded MT Bold" pitchFamily="34" charset="0"/>
            </a:endParaRPr>
          </a:p>
        </p:txBody>
      </p:sp>
      <p:pic>
        <p:nvPicPr>
          <p:cNvPr id="8197" name="Picture 5"/>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ymmetryHorizontal2"/>
          <p:cNvPicPr>
            <a:picLocks noChangeAspect="1" noChangeArrowheads="1"/>
          </p:cNvPicPr>
          <p:nvPr/>
        </p:nvPicPr>
        <p:blipFill>
          <a:blip r:embed="rId2" cstate="print"/>
          <a:srcRect/>
          <a:stretch>
            <a:fillRect/>
          </a:stretch>
        </p:blipFill>
        <p:spPr bwMode="auto">
          <a:xfrm>
            <a:off x="838200" y="508000"/>
            <a:ext cx="3390900" cy="2006600"/>
          </a:xfrm>
          <a:prstGeom prst="rect">
            <a:avLst/>
          </a:prstGeom>
          <a:noFill/>
          <a:ln w="9525">
            <a:noFill/>
            <a:miter lim="800000"/>
            <a:headEnd/>
            <a:tailEnd/>
          </a:ln>
        </p:spPr>
      </p:pic>
      <p:pic>
        <p:nvPicPr>
          <p:cNvPr id="17411" name="Picture 5" descr="SymmetryHorizontalVertical"/>
          <p:cNvPicPr>
            <a:picLocks noChangeAspect="1" noChangeArrowheads="1"/>
          </p:cNvPicPr>
          <p:nvPr/>
        </p:nvPicPr>
        <p:blipFill>
          <a:blip r:embed="rId3" cstate="print"/>
          <a:srcRect/>
          <a:stretch>
            <a:fillRect/>
          </a:stretch>
        </p:blipFill>
        <p:spPr bwMode="auto">
          <a:xfrm>
            <a:off x="4953000" y="520700"/>
            <a:ext cx="3390900" cy="1993900"/>
          </a:xfrm>
          <a:prstGeom prst="rect">
            <a:avLst/>
          </a:prstGeom>
          <a:noFill/>
          <a:ln w="9525">
            <a:noFill/>
            <a:miter lim="800000"/>
            <a:headEnd/>
            <a:tailEnd/>
          </a:ln>
        </p:spPr>
      </p:pic>
      <p:pic>
        <p:nvPicPr>
          <p:cNvPr id="17412" name="Picture 6" descr="SymmetryDiagonal2"/>
          <p:cNvPicPr>
            <a:picLocks noChangeAspect="1" noChangeArrowheads="1"/>
          </p:cNvPicPr>
          <p:nvPr/>
        </p:nvPicPr>
        <p:blipFill>
          <a:blip r:embed="rId4" cstate="print"/>
          <a:srcRect/>
          <a:stretch>
            <a:fillRect/>
          </a:stretch>
        </p:blipFill>
        <p:spPr bwMode="auto">
          <a:xfrm>
            <a:off x="838200" y="3276600"/>
            <a:ext cx="3390900" cy="2006600"/>
          </a:xfrm>
          <a:prstGeom prst="rect">
            <a:avLst/>
          </a:prstGeom>
          <a:noFill/>
          <a:ln w="9525">
            <a:noFill/>
            <a:miter lim="800000"/>
            <a:headEnd/>
            <a:tailEnd/>
          </a:ln>
        </p:spPr>
      </p:pic>
      <p:pic>
        <p:nvPicPr>
          <p:cNvPr id="17413" name="Picture 7" descr="SymmetryNot"/>
          <p:cNvPicPr>
            <a:picLocks noChangeAspect="1" noChangeArrowheads="1"/>
          </p:cNvPicPr>
          <p:nvPr/>
        </p:nvPicPr>
        <p:blipFill>
          <a:blip r:embed="rId5" cstate="print"/>
          <a:srcRect/>
          <a:stretch>
            <a:fillRect/>
          </a:stretch>
        </p:blipFill>
        <p:spPr bwMode="auto">
          <a:xfrm>
            <a:off x="4953000" y="3289300"/>
            <a:ext cx="3416300" cy="2044700"/>
          </a:xfrm>
          <a:prstGeom prst="rect">
            <a:avLst/>
          </a:prstGeom>
          <a:noFill/>
          <a:ln w="9525">
            <a:noFill/>
            <a:miter lim="800000"/>
            <a:headEnd/>
            <a:tailEnd/>
          </a:ln>
        </p:spPr>
      </p:pic>
      <p:sp>
        <p:nvSpPr>
          <p:cNvPr id="17414" name="Text Box 8"/>
          <p:cNvSpPr txBox="1">
            <a:spLocks noChangeArrowheads="1"/>
          </p:cNvSpPr>
          <p:nvPr/>
        </p:nvSpPr>
        <p:spPr bwMode="auto">
          <a:xfrm>
            <a:off x="796925" y="2635250"/>
            <a:ext cx="3394075" cy="33655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600" b="1">
                <a:solidFill>
                  <a:schemeClr val="tx1"/>
                </a:solidFill>
              </a:rPr>
              <a:t>Good Layout:  Vertical Symmetry</a:t>
            </a:r>
          </a:p>
        </p:txBody>
      </p:sp>
      <p:sp>
        <p:nvSpPr>
          <p:cNvPr id="17415" name="Text Box 9"/>
          <p:cNvSpPr txBox="1">
            <a:spLocks noChangeArrowheads="1"/>
          </p:cNvSpPr>
          <p:nvPr/>
        </p:nvSpPr>
        <p:spPr bwMode="auto">
          <a:xfrm>
            <a:off x="4800600" y="2574925"/>
            <a:ext cx="3608388" cy="581025"/>
          </a:xfrm>
          <a:prstGeom prst="rect">
            <a:avLst/>
          </a:prstGeom>
          <a:noFill/>
          <a:ln w="9525">
            <a:noFill/>
            <a:miter lim="800000"/>
            <a:headEnd/>
            <a:tailEnd/>
          </a:ln>
        </p:spPr>
        <p:txBody>
          <a:bodyPr wrap="none">
            <a:spAutoFit/>
          </a:bodyPr>
          <a:lstStyle/>
          <a:p>
            <a:pPr algn="ctr">
              <a:lnSpc>
                <a:spcPct val="100000"/>
              </a:lnSpc>
              <a:spcBef>
                <a:spcPct val="0"/>
              </a:spcBef>
              <a:buClrTx/>
              <a:buSzTx/>
              <a:buFontTx/>
              <a:buNone/>
            </a:pPr>
            <a:r>
              <a:rPr lang="en-US" sz="1600" b="1">
                <a:solidFill>
                  <a:schemeClr val="tx1"/>
                </a:solidFill>
              </a:rPr>
              <a:t>Good Layout:  Horizontal &amp; Vertical</a:t>
            </a:r>
          </a:p>
          <a:p>
            <a:pPr algn="ctr">
              <a:lnSpc>
                <a:spcPct val="100000"/>
              </a:lnSpc>
              <a:spcBef>
                <a:spcPct val="0"/>
              </a:spcBef>
              <a:buClrTx/>
              <a:buSzTx/>
              <a:buFontTx/>
              <a:buNone/>
            </a:pPr>
            <a:r>
              <a:rPr lang="en-US" sz="1600" b="1">
                <a:solidFill>
                  <a:schemeClr val="tx1"/>
                </a:solidFill>
              </a:rPr>
              <a:t>Symmetry</a:t>
            </a:r>
          </a:p>
        </p:txBody>
      </p:sp>
      <p:sp>
        <p:nvSpPr>
          <p:cNvPr id="17416" name="Text Box 10"/>
          <p:cNvSpPr txBox="1">
            <a:spLocks noChangeArrowheads="1"/>
          </p:cNvSpPr>
          <p:nvPr/>
        </p:nvSpPr>
        <p:spPr bwMode="auto">
          <a:xfrm>
            <a:off x="762000" y="5410200"/>
            <a:ext cx="3516313" cy="33655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600" b="1">
                <a:solidFill>
                  <a:schemeClr val="tx1"/>
                </a:solidFill>
              </a:rPr>
              <a:t>Good Layout:  Diagonal Symmetry</a:t>
            </a:r>
          </a:p>
        </p:txBody>
      </p:sp>
      <p:sp>
        <p:nvSpPr>
          <p:cNvPr id="17417" name="Text Box 11"/>
          <p:cNvSpPr txBox="1">
            <a:spLocks noChangeArrowheads="1"/>
          </p:cNvSpPr>
          <p:nvPr/>
        </p:nvSpPr>
        <p:spPr bwMode="auto">
          <a:xfrm>
            <a:off x="4648200" y="5454650"/>
            <a:ext cx="4192588" cy="336550"/>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sz="1600" b="1">
                <a:solidFill>
                  <a:schemeClr val="tx1"/>
                </a:solidFill>
              </a:rPr>
              <a:t>Poor Layout:  No Symmetry &amp; Text Heavy</a:t>
            </a:r>
          </a:p>
        </p:txBody>
      </p:sp>
      <p:sp>
        <p:nvSpPr>
          <p:cNvPr id="24588" name="AutoShape 12"/>
          <p:cNvSpPr>
            <a:spLocks noChangeAspect="1" noChangeArrowheads="1"/>
          </p:cNvSpPr>
          <p:nvPr/>
        </p:nvSpPr>
        <p:spPr bwMode="auto">
          <a:xfrm>
            <a:off x="5410200" y="3124200"/>
            <a:ext cx="2286000" cy="2286000"/>
          </a:xfrm>
          <a:custGeom>
            <a:avLst/>
            <a:gdLst>
              <a:gd name="T0" fmla="*/ 1143000 w 21600"/>
              <a:gd name="T1" fmla="*/ 0 h 21600"/>
              <a:gd name="T2" fmla="*/ 334751 w 21600"/>
              <a:gd name="T3" fmla="*/ 334751 h 21600"/>
              <a:gd name="T4" fmla="*/ 0 w 21600"/>
              <a:gd name="T5" fmla="*/ 1143000 h 21600"/>
              <a:gd name="T6" fmla="*/ 334751 w 21600"/>
              <a:gd name="T7" fmla="*/ 1951249 h 21600"/>
              <a:gd name="T8" fmla="*/ 1143000 w 21600"/>
              <a:gd name="T9" fmla="*/ 2286000 h 21600"/>
              <a:gd name="T10" fmla="*/ 1951249 w 21600"/>
              <a:gd name="T11" fmla="*/ 1951249 h 21600"/>
              <a:gd name="T12" fmla="*/ 2286000 w 21600"/>
              <a:gd name="T13" fmla="*/ 1143000 h 21600"/>
              <a:gd name="T14" fmla="*/ 1951249 w 21600"/>
              <a:gd name="T15" fmla="*/ 3347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7419" name="Picture 13"/>
          <p:cNvPicPr>
            <a:picLocks noChangeAspect="1" noChangeArrowheads="1"/>
          </p:cNvPicPr>
          <p:nvPr/>
        </p:nvPicPr>
        <p:blipFill>
          <a:blip r:embed="rId6" cstate="print"/>
          <a:srcRect/>
          <a:stretch>
            <a:fillRect/>
          </a:stretch>
        </p:blipFill>
        <p:spPr bwMode="auto">
          <a:xfrm>
            <a:off x="6781800" y="6505575"/>
            <a:ext cx="2362200" cy="352425"/>
          </a:xfrm>
          <a:prstGeom prst="rect">
            <a:avLst/>
          </a:prstGeom>
          <a:noFill/>
          <a:ln w="9525">
            <a:noFill/>
            <a:miter lim="800000"/>
            <a:headEnd/>
            <a:tailEnd/>
          </a:ln>
        </p:spPr>
      </p:pic>
      <p:sp>
        <p:nvSpPr>
          <p:cNvPr id="17420" name="Text Box 14"/>
          <p:cNvSpPr txBox="1">
            <a:spLocks noChangeArrowheads="1"/>
          </p:cNvSpPr>
          <p:nvPr/>
        </p:nvSpPr>
        <p:spPr bwMode="auto">
          <a:xfrm>
            <a:off x="2286000" y="228600"/>
            <a:ext cx="2994153" cy="341632"/>
          </a:xfrm>
          <a:prstGeom prst="rect">
            <a:avLst/>
          </a:prstGeom>
          <a:noFill/>
          <a:ln w="9525" algn="ctr">
            <a:noFill/>
            <a:miter lim="800000"/>
            <a:headEnd/>
            <a:tailEnd/>
          </a:ln>
        </p:spPr>
        <p:txBody>
          <a:bodyPr wrap="none">
            <a:spAutoFit/>
          </a:bodyPr>
          <a:lstStyle/>
          <a:p>
            <a:pPr marL="342900" indent="-342900">
              <a:buFont typeface="Wingdings" pitchFamily="2" charset="2"/>
              <a:buNone/>
            </a:pPr>
            <a:r>
              <a:rPr lang="en-US" b="1" i="1" dirty="0">
                <a:solidFill>
                  <a:schemeClr val="tx1"/>
                </a:solidFill>
                <a:latin typeface="Arial Rounded MT Bold" pitchFamily="34" charset="0"/>
              </a:rPr>
              <a:t>Make visually appealing!!</a:t>
            </a:r>
          </a:p>
        </p:txBody>
      </p:sp>
      <p:sp>
        <p:nvSpPr>
          <p:cNvPr id="13" name="TextBox 12"/>
          <p:cNvSpPr txBox="1"/>
          <p:nvPr/>
        </p:nvSpPr>
        <p:spPr>
          <a:xfrm>
            <a:off x="609600" y="6172200"/>
            <a:ext cx="6984220" cy="461665"/>
          </a:xfrm>
          <a:prstGeom prst="rect">
            <a:avLst/>
          </a:prstGeom>
          <a:noFill/>
        </p:spPr>
        <p:txBody>
          <a:bodyPr wrap="none" rtlCol="0">
            <a:spAutoFit/>
          </a:bodyPr>
          <a:lstStyle/>
          <a:p>
            <a:pPr>
              <a:buNone/>
            </a:pPr>
            <a:r>
              <a:rPr lang="en-US" sz="1200" b="1" dirty="0">
                <a:solidFill>
                  <a:schemeClr val="tx1"/>
                </a:solidFill>
              </a:rPr>
              <a:t>*Obtained from : Hess, G., </a:t>
            </a:r>
            <a:r>
              <a:rPr lang="en-US" sz="1200" b="1" dirty="0" err="1">
                <a:solidFill>
                  <a:schemeClr val="tx1"/>
                </a:solidFill>
              </a:rPr>
              <a:t>Tosney</a:t>
            </a:r>
            <a:r>
              <a:rPr lang="en-US" sz="1200" b="1" dirty="0">
                <a:solidFill>
                  <a:schemeClr val="tx1"/>
                </a:solidFill>
              </a:rPr>
              <a:t>, K., and </a:t>
            </a:r>
            <a:r>
              <a:rPr lang="en-US" sz="1200" b="1" dirty="0" err="1">
                <a:solidFill>
                  <a:schemeClr val="tx1"/>
                </a:solidFill>
              </a:rPr>
              <a:t>Liegel</a:t>
            </a:r>
            <a:r>
              <a:rPr lang="en-US" sz="1200" b="1" dirty="0">
                <a:solidFill>
                  <a:schemeClr val="tx1"/>
                </a:solidFill>
              </a:rPr>
              <a:t>, L. Creating Effective Poster Presentations, </a:t>
            </a:r>
          </a:p>
          <a:p>
            <a:pPr>
              <a:buNone/>
            </a:pPr>
            <a:r>
              <a:rPr lang="en-US" sz="1200" b="1" dirty="0">
                <a:solidFill>
                  <a:schemeClr val="tx1"/>
                </a:solidFill>
              </a:rPr>
              <a:t>http://www.ncsu.edu/project/posters/NewSite/CreatePosterLayout.html.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additive="base">
                                        <p:cTn id="7" dur="500" fill="hold"/>
                                        <p:tgtEl>
                                          <p:spTgt spid="24588"/>
                                        </p:tgtEl>
                                        <p:attrNameLst>
                                          <p:attrName>ppt_x</p:attrName>
                                        </p:attrNameLst>
                                      </p:cBhvr>
                                      <p:tavLst>
                                        <p:tav tm="0">
                                          <p:val>
                                            <p:strVal val="#ppt_x"/>
                                          </p:val>
                                        </p:tav>
                                        <p:tav tm="100000">
                                          <p:val>
                                            <p:strVal val="#ppt_x"/>
                                          </p:val>
                                        </p:tav>
                                      </p:tavLst>
                                    </p:anim>
                                    <p:anim calcmode="lin" valueType="num">
                                      <p:cBhvr additive="base">
                                        <p:cTn id="8"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800" b="1" dirty="0"/>
              <a:t>Guidelines of Poster DOs (cont)…</a:t>
            </a:r>
          </a:p>
        </p:txBody>
      </p:sp>
      <p:sp>
        <p:nvSpPr>
          <p:cNvPr id="18435" name="Rectangle 3"/>
          <p:cNvSpPr>
            <a:spLocks noGrp="1" noChangeArrowheads="1"/>
          </p:cNvSpPr>
          <p:nvPr>
            <p:ph type="body" idx="1"/>
          </p:nvPr>
        </p:nvSpPr>
        <p:spPr>
          <a:xfrm>
            <a:off x="457200" y="762000"/>
            <a:ext cx="8229600" cy="5064125"/>
          </a:xfrm>
        </p:spPr>
        <p:txBody>
          <a:bodyPr/>
          <a:lstStyle/>
          <a:p>
            <a:pPr eaLnBrk="1" hangingPunct="1">
              <a:buFont typeface="Wingdings" pitchFamily="2" charset="2"/>
              <a:buNone/>
            </a:pPr>
            <a:r>
              <a:rPr lang="en-US" sz="2000" b="1" u="sng" dirty="0"/>
              <a:t>Graphics</a:t>
            </a:r>
          </a:p>
          <a:p>
            <a:pPr eaLnBrk="1" hangingPunct="1"/>
            <a:r>
              <a:rPr lang="en-US" sz="2000" dirty="0"/>
              <a:t>Use graphics over text whenever possible</a:t>
            </a:r>
          </a:p>
          <a:p>
            <a:pPr eaLnBrk="1" hangingPunct="1"/>
            <a:r>
              <a:rPr lang="en-US" sz="2000" i="1" dirty="0"/>
              <a:t>Images/graphs &gt; flow charts (e.g., for methods) &gt; tables &gt; bullet lists &gt; text</a:t>
            </a:r>
          </a:p>
          <a:p>
            <a:pPr eaLnBrk="1" hangingPunct="1"/>
            <a:r>
              <a:rPr lang="en-US" sz="2000" dirty="0"/>
              <a:t>Pictures – use jpeg format instead of </a:t>
            </a:r>
            <a:r>
              <a:rPr lang="en-US" sz="2000" dirty="0" err="1"/>
              <a:t>tif</a:t>
            </a:r>
            <a:r>
              <a:rPr lang="en-US" sz="2000" dirty="0"/>
              <a:t> (smaller size)</a:t>
            </a:r>
          </a:p>
          <a:p>
            <a:pPr eaLnBrk="1" hangingPunct="1"/>
            <a:r>
              <a:rPr lang="en-US" sz="2000" dirty="0"/>
              <a:t>Use white background within graphics</a:t>
            </a:r>
          </a:p>
          <a:p>
            <a:pPr eaLnBrk="1" hangingPunct="1"/>
            <a:r>
              <a:rPr lang="en-US" sz="2000" dirty="0"/>
              <a:t>Label legend directly on graphic.  Legend outside of graphic takes up space.</a:t>
            </a:r>
          </a:p>
          <a:p>
            <a:pPr eaLnBrk="1" hangingPunct="1"/>
            <a:r>
              <a:rPr lang="en-US" sz="2000" dirty="0"/>
              <a:t>Simple, polished, and publication quality</a:t>
            </a:r>
          </a:p>
          <a:p>
            <a:pPr eaLnBrk="1" hangingPunct="1">
              <a:buFont typeface="Wingdings" pitchFamily="2" charset="2"/>
              <a:buNone/>
            </a:pPr>
            <a:endParaRPr lang="en-US" sz="2000" b="1" u="sng" dirty="0"/>
          </a:p>
          <a:p>
            <a:pPr eaLnBrk="1" hangingPunct="1">
              <a:buFont typeface="Wingdings" pitchFamily="2" charset="2"/>
              <a:buNone/>
            </a:pPr>
            <a:r>
              <a:rPr lang="en-US" sz="2000" b="1" u="sng" dirty="0"/>
              <a:t>Poster Content</a:t>
            </a:r>
          </a:p>
          <a:p>
            <a:pPr eaLnBrk="1" hangingPunct="1"/>
            <a:r>
              <a:rPr lang="en-US" sz="2000" dirty="0"/>
              <a:t>Minimize methods section (unless poster is about new method)</a:t>
            </a:r>
          </a:p>
          <a:p>
            <a:pPr eaLnBrk="1" hangingPunct="1"/>
            <a:r>
              <a:rPr lang="en-US" sz="2000" dirty="0"/>
              <a:t>Throughout, stay focused and keep to message</a:t>
            </a:r>
          </a:p>
          <a:p>
            <a:pPr eaLnBrk="1" hangingPunct="1"/>
            <a:r>
              <a:rPr lang="en-US" sz="2000" dirty="0"/>
              <a:t>Focus message more on results</a:t>
            </a:r>
          </a:p>
          <a:p>
            <a:pPr eaLnBrk="1" hangingPunct="1"/>
            <a:r>
              <a:rPr lang="en-US" sz="2000" dirty="0"/>
              <a:t>Interpret results in conclusion section (don’t restate results again!)</a:t>
            </a:r>
          </a:p>
          <a:p>
            <a:pPr eaLnBrk="1" hangingPunct="1"/>
            <a:endParaRPr lang="en-US" i="1" dirty="0"/>
          </a:p>
        </p:txBody>
      </p:sp>
      <p:sp>
        <p:nvSpPr>
          <p:cNvPr id="18436" name="TextBox 4"/>
          <p:cNvSpPr txBox="1">
            <a:spLocks noChangeArrowheads="1"/>
          </p:cNvSpPr>
          <p:nvPr/>
        </p:nvSpPr>
        <p:spPr bwMode="auto">
          <a:xfrm>
            <a:off x="1371600" y="6324600"/>
            <a:ext cx="6108700" cy="341313"/>
          </a:xfrm>
          <a:prstGeom prst="rect">
            <a:avLst/>
          </a:prstGeom>
          <a:noFill/>
          <a:ln w="9525">
            <a:noFill/>
            <a:miter lim="800000"/>
            <a:headEnd/>
            <a:tailEnd/>
          </a:ln>
        </p:spPr>
        <p:txBody>
          <a:bodyPr wrap="none">
            <a:spAutoFit/>
          </a:bodyPr>
          <a:lstStyle/>
          <a:p>
            <a:pPr>
              <a:buFont typeface="Wingdings" pitchFamily="2" charset="2"/>
              <a:buNone/>
            </a:pPr>
            <a:r>
              <a:rPr lang="en-US" b="1" i="1" dirty="0">
                <a:solidFill>
                  <a:schemeClr val="tx1"/>
                </a:solidFill>
              </a:rPr>
              <a:t>Try for 40% graphics, 40% empty space, and 20% text.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800" b="1" dirty="0"/>
              <a:t>Do include one type of WVU Emblem (perhaps at bottom and not too large): see </a:t>
            </a:r>
            <a:r>
              <a:rPr lang="en-US" sz="2400" b="1" dirty="0">
                <a:hlinkClick r:id="rId2"/>
              </a:rPr>
              <a:t>http://brand.wvu.edu/brand-guide/identity/logo</a:t>
            </a:r>
            <a:r>
              <a:rPr lang="en-US" sz="2400" b="1" dirty="0"/>
              <a:t> for more logos and logo no-nos.</a:t>
            </a:r>
          </a:p>
        </p:txBody>
      </p:sp>
      <p:pic>
        <p:nvPicPr>
          <p:cNvPr id="22534" name="Picture 10"/>
          <p:cNvPicPr>
            <a:picLocks noChangeAspect="1" noChangeArrowheads="1"/>
          </p:cNvPicPr>
          <p:nvPr/>
        </p:nvPicPr>
        <p:blipFill>
          <a:blip r:embed="rId3" cstate="print"/>
          <a:srcRect/>
          <a:stretch>
            <a:fillRect/>
          </a:stretch>
        </p:blipFill>
        <p:spPr bwMode="auto">
          <a:xfrm>
            <a:off x="6781800" y="6505575"/>
            <a:ext cx="2362200" cy="35242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844800"/>
            <a:ext cx="7620000" cy="1168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b="1" dirty="0"/>
              <a:t>Do include acknowledgements and emblems:  Ask research mentor BUT…place at bottom and don’t make them too large </a:t>
            </a:r>
          </a:p>
        </p:txBody>
      </p:sp>
      <p:pic>
        <p:nvPicPr>
          <p:cNvPr id="20484" name="Picture 20" descr="http://www.cs.missouri.edu/~reu/REU08/iptvGroup/NSF-logo.jpg"/>
          <p:cNvPicPr>
            <a:picLocks noChangeAspect="1" noChangeArrowheads="1"/>
          </p:cNvPicPr>
          <p:nvPr/>
        </p:nvPicPr>
        <p:blipFill>
          <a:blip r:embed="rId2" cstate="print"/>
          <a:srcRect/>
          <a:stretch>
            <a:fillRect/>
          </a:stretch>
        </p:blipFill>
        <p:spPr bwMode="auto">
          <a:xfrm rot="10800000" flipH="1" flipV="1">
            <a:off x="6940177" y="2749550"/>
            <a:ext cx="1471613" cy="1524000"/>
          </a:xfrm>
          <a:prstGeom prst="rect">
            <a:avLst/>
          </a:prstGeom>
          <a:noFill/>
          <a:ln w="9525">
            <a:noFill/>
            <a:miter lim="800000"/>
            <a:headEnd/>
            <a:tailEnd/>
          </a:ln>
        </p:spPr>
      </p:pic>
      <p:pic>
        <p:nvPicPr>
          <p:cNvPr id="20485" name="Picture 12"/>
          <p:cNvPicPr>
            <a:picLocks noChangeAspect="1" noChangeArrowheads="1"/>
          </p:cNvPicPr>
          <p:nvPr/>
        </p:nvPicPr>
        <p:blipFill>
          <a:blip r:embed="rId3" cstate="print"/>
          <a:srcRect/>
          <a:stretch>
            <a:fillRect/>
          </a:stretch>
        </p:blipFill>
        <p:spPr bwMode="auto">
          <a:xfrm>
            <a:off x="5029200" y="1477234"/>
            <a:ext cx="2438400" cy="1106488"/>
          </a:xfrm>
          <a:prstGeom prst="rect">
            <a:avLst/>
          </a:prstGeom>
          <a:noFill/>
          <a:ln w="9525">
            <a:noFill/>
            <a:miter lim="800000"/>
            <a:headEnd/>
            <a:tailEnd/>
          </a:ln>
        </p:spPr>
      </p:pic>
      <p:pic>
        <p:nvPicPr>
          <p:cNvPr id="20486" name="Picture 8" descr="nsfe"/>
          <p:cNvPicPr>
            <a:picLocks noChangeAspect="1" noChangeArrowheads="1"/>
          </p:cNvPicPr>
          <p:nvPr/>
        </p:nvPicPr>
        <p:blipFill>
          <a:blip r:embed="rId4" cstate="print"/>
          <a:srcRect/>
          <a:stretch>
            <a:fillRect/>
          </a:stretch>
        </p:blipFill>
        <p:spPr bwMode="auto">
          <a:xfrm>
            <a:off x="7162800" y="4724400"/>
            <a:ext cx="1219200" cy="1192212"/>
          </a:xfrm>
          <a:prstGeom prst="rect">
            <a:avLst/>
          </a:prstGeom>
          <a:noFill/>
          <a:ln w="9525">
            <a:noFill/>
            <a:miter lim="800000"/>
            <a:headEnd/>
            <a:tailEnd/>
          </a:ln>
        </p:spPr>
      </p:pic>
      <p:pic>
        <p:nvPicPr>
          <p:cNvPr id="20488" name="Picture 15" descr="template_03"/>
          <p:cNvPicPr>
            <a:picLocks noChangeAspect="1" noChangeArrowheads="1"/>
          </p:cNvPicPr>
          <p:nvPr/>
        </p:nvPicPr>
        <p:blipFill>
          <a:blip r:embed="rId5" cstate="print"/>
          <a:srcRect/>
          <a:stretch>
            <a:fillRect/>
          </a:stretch>
        </p:blipFill>
        <p:spPr bwMode="auto">
          <a:xfrm>
            <a:off x="2957512" y="3152775"/>
            <a:ext cx="3000375" cy="628650"/>
          </a:xfrm>
          <a:prstGeom prst="rect">
            <a:avLst/>
          </a:prstGeom>
          <a:noFill/>
          <a:ln w="9525">
            <a:noFill/>
            <a:miter lim="800000"/>
            <a:headEnd/>
            <a:tailEnd/>
          </a:ln>
        </p:spPr>
      </p:pic>
      <p:pic>
        <p:nvPicPr>
          <p:cNvPr id="20489" name="Picture 17" descr="composit"/>
          <p:cNvPicPr>
            <a:picLocks noChangeAspect="1" noChangeArrowheads="1"/>
          </p:cNvPicPr>
          <p:nvPr/>
        </p:nvPicPr>
        <p:blipFill>
          <a:blip r:embed="rId6" cstate="print"/>
          <a:srcRect/>
          <a:stretch>
            <a:fillRect/>
          </a:stretch>
        </p:blipFill>
        <p:spPr bwMode="auto">
          <a:xfrm>
            <a:off x="687224" y="4362320"/>
            <a:ext cx="1752600" cy="1619250"/>
          </a:xfrm>
          <a:prstGeom prst="rect">
            <a:avLst/>
          </a:prstGeom>
          <a:noFill/>
          <a:ln w="9525">
            <a:noFill/>
            <a:miter lim="800000"/>
            <a:headEnd/>
            <a:tailEnd/>
          </a:ln>
        </p:spPr>
      </p:pic>
      <p:pic>
        <p:nvPicPr>
          <p:cNvPr id="20490" name="Picture 18" descr="4h3dclov"/>
          <p:cNvPicPr>
            <a:picLocks noChangeAspect="1" noChangeArrowheads="1"/>
          </p:cNvPicPr>
          <p:nvPr/>
        </p:nvPicPr>
        <p:blipFill>
          <a:blip r:embed="rId7" cstate="print"/>
          <a:srcRect/>
          <a:stretch>
            <a:fillRect/>
          </a:stretch>
        </p:blipFill>
        <p:spPr bwMode="auto">
          <a:xfrm>
            <a:off x="818988" y="2752660"/>
            <a:ext cx="1273175" cy="1447800"/>
          </a:xfrm>
          <a:prstGeom prst="rect">
            <a:avLst/>
          </a:prstGeom>
          <a:noFill/>
          <a:ln w="9525">
            <a:noFill/>
            <a:miter lim="800000"/>
            <a:headEnd/>
            <a:tailEnd/>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1581" y="4646483"/>
            <a:ext cx="3724275" cy="571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39825"/>
          </a:xfrm>
        </p:spPr>
        <p:txBody>
          <a:bodyPr/>
          <a:lstStyle/>
          <a:p>
            <a:pPr eaLnBrk="1" hangingPunct="1"/>
            <a:r>
              <a:rPr lang="en-US" sz="2800" b="1" dirty="0"/>
              <a:t>Do include financial support:  Ask research mentor</a:t>
            </a:r>
          </a:p>
        </p:txBody>
      </p:sp>
      <p:sp>
        <p:nvSpPr>
          <p:cNvPr id="21507" name="Content Placeholder 2"/>
          <p:cNvSpPr>
            <a:spLocks noGrp="1"/>
          </p:cNvSpPr>
          <p:nvPr>
            <p:ph idx="1"/>
          </p:nvPr>
        </p:nvSpPr>
        <p:spPr>
          <a:xfrm>
            <a:off x="533400" y="781050"/>
            <a:ext cx="7848600" cy="5295900"/>
          </a:xfrm>
        </p:spPr>
        <p:txBody>
          <a:bodyPr/>
          <a:lstStyle/>
          <a:p>
            <a:pPr eaLnBrk="1" hangingPunct="1">
              <a:spcBef>
                <a:spcPts val="0"/>
              </a:spcBef>
              <a:buFont typeface="Wingdings" pitchFamily="2" charset="2"/>
              <a:buNone/>
            </a:pPr>
            <a:r>
              <a:rPr lang="en-US" sz="1600" b="1" i="1" u="sng" dirty="0"/>
              <a:t>WVU SURE</a:t>
            </a:r>
          </a:p>
          <a:p>
            <a:pPr eaLnBrk="1" hangingPunct="1">
              <a:spcBef>
                <a:spcPts val="0"/>
              </a:spcBef>
              <a:buFont typeface="Wingdings" pitchFamily="2" charset="2"/>
              <a:buNone/>
            </a:pPr>
            <a:r>
              <a:rPr lang="en-US" sz="1600" i="1" dirty="0"/>
              <a:t>Sponsored in part by the West Virginia Research Challenge Fund through a grant from the Division of Science and Research, HEPC and in part by (i) the WVU Provost’s Office, (ii) the Davis College of Agriculture, Natural Resources, and Design, (iii) the </a:t>
            </a:r>
            <a:r>
              <a:rPr lang="en-US" sz="1600" i="1" dirty="0" err="1"/>
              <a:t>Eberly</a:t>
            </a:r>
            <a:r>
              <a:rPr lang="en-US" sz="1600" i="1" dirty="0"/>
              <a:t> College of Arts and Sciences, (iv) the </a:t>
            </a:r>
            <a:r>
              <a:rPr lang="en-US" sz="1600" i="1" dirty="0" err="1"/>
              <a:t>Statler</a:t>
            </a:r>
            <a:r>
              <a:rPr lang="en-US" sz="1600" i="1" dirty="0"/>
              <a:t> College of Engineering and Mineral Resources, (v) the School of Medicine, (vi) the Colleges of Creative Arts, Physical Activity and Sport Sciences, and Business and Economics, (vii) the Honors College and (viii) the Departments of Chemistry and Biology.</a:t>
            </a:r>
          </a:p>
          <a:p>
            <a:pPr eaLnBrk="1" hangingPunct="1">
              <a:spcBef>
                <a:spcPts val="0"/>
              </a:spcBef>
              <a:buFont typeface="Wingdings" pitchFamily="2" charset="2"/>
              <a:buNone/>
            </a:pPr>
            <a:endParaRPr lang="en-US" sz="1600" i="1" dirty="0"/>
          </a:p>
          <a:p>
            <a:pPr>
              <a:spcBef>
                <a:spcPts val="0"/>
              </a:spcBef>
              <a:buNone/>
            </a:pPr>
            <a:endParaRPr lang="en-US" sz="1600" i="1" dirty="0"/>
          </a:p>
          <a:p>
            <a:pPr>
              <a:spcBef>
                <a:spcPts val="0"/>
              </a:spcBef>
              <a:buNone/>
            </a:pPr>
            <a:r>
              <a:rPr lang="en-US" sz="1600" b="1" i="1" u="sng" dirty="0"/>
              <a:t>SURE/LSAMP</a:t>
            </a:r>
          </a:p>
          <a:p>
            <a:pPr>
              <a:spcBef>
                <a:spcPts val="0"/>
              </a:spcBef>
              <a:buNone/>
            </a:pPr>
            <a:r>
              <a:rPr lang="en-US" sz="1600" i="1" dirty="0"/>
              <a:t>Sponsored by NSF Louis Stokes Alliance for Minority Participation (LSAMP) KY-WV Mid-Level Alliance Phase II (LSAMP-1305039) grant with partial funding through SURE.</a:t>
            </a:r>
          </a:p>
          <a:p>
            <a:pPr>
              <a:spcBef>
                <a:spcPts val="0"/>
              </a:spcBef>
              <a:buNone/>
            </a:pPr>
            <a:endParaRPr lang="en-US" sz="1600" i="1" dirty="0"/>
          </a:p>
          <a:p>
            <a:pPr eaLnBrk="1" hangingPunct="1">
              <a:spcBef>
                <a:spcPts val="0"/>
              </a:spcBef>
              <a:buNone/>
            </a:pPr>
            <a:r>
              <a:rPr lang="en-US" sz="1600" b="1" i="1" u="sng" dirty="0"/>
              <a:t>Chemistry REU</a:t>
            </a:r>
          </a:p>
          <a:p>
            <a:pPr eaLnBrk="1" hangingPunct="1">
              <a:spcBef>
                <a:spcPts val="0"/>
              </a:spcBef>
              <a:buNone/>
            </a:pPr>
            <a:r>
              <a:rPr lang="en-US" sz="1600" i="1" dirty="0"/>
              <a:t>Sponsored by NSF Division of Chemistry (CHE-1852369) with recreational activities funded by WVU Research Corporation and the WVU Eberly College of Arts and Sciences and partial support from the C. Eugene Bennett Department of Chemistry.</a:t>
            </a:r>
          </a:p>
          <a:p>
            <a:pPr eaLnBrk="1" hangingPunct="1">
              <a:buFont typeface="Wingdings" pitchFamily="2" charset="2"/>
              <a:buNone/>
            </a:pPr>
            <a:endParaRPr lang="en-US" sz="1400" i="1" dirty="0"/>
          </a:p>
        </p:txBody>
      </p:sp>
    </p:spTree>
    <p:extLst>
      <p:ext uri="{BB962C8B-B14F-4D97-AF65-F5344CB8AC3E}">
        <p14:creationId xmlns:p14="http://schemas.microsoft.com/office/powerpoint/2010/main" val="3454638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484187"/>
          </a:xfrm>
        </p:spPr>
        <p:txBody>
          <a:bodyPr/>
          <a:lstStyle/>
          <a:p>
            <a:pPr eaLnBrk="1" hangingPunct="1"/>
            <a:r>
              <a:rPr lang="en-US" sz="2400" b="1" dirty="0"/>
              <a:t>Guidelines of Poster DON’Ts…..</a:t>
            </a:r>
          </a:p>
        </p:txBody>
      </p:sp>
      <p:sp>
        <p:nvSpPr>
          <p:cNvPr id="18435" name="Rectangle 3"/>
          <p:cNvSpPr>
            <a:spLocks noGrp="1" noChangeArrowheads="1"/>
          </p:cNvSpPr>
          <p:nvPr>
            <p:ph type="body" idx="1"/>
          </p:nvPr>
        </p:nvSpPr>
        <p:spPr>
          <a:xfrm>
            <a:off x="457200" y="914400"/>
            <a:ext cx="8229600" cy="5216525"/>
          </a:xfrm>
        </p:spPr>
        <p:txBody>
          <a:bodyPr/>
          <a:lstStyle/>
          <a:p>
            <a:pPr eaLnBrk="1" hangingPunct="1">
              <a:defRPr/>
            </a:pPr>
            <a:r>
              <a:rPr lang="en-US" sz="2000" dirty="0"/>
              <a:t>Use fluorescent colors…attention grabbing but</a:t>
            </a:r>
          </a:p>
          <a:p>
            <a:pPr lvl="1" eaLnBrk="1" hangingPunct="1">
              <a:defRPr/>
            </a:pPr>
            <a:r>
              <a:rPr lang="en-US" sz="1600" dirty="0">
                <a:solidFill>
                  <a:srgbClr val="FC0EF1"/>
                </a:solidFill>
              </a:rPr>
              <a:t>visually annoying</a:t>
            </a:r>
          </a:p>
          <a:p>
            <a:pPr eaLnBrk="1" hangingPunct="1">
              <a:defRPr/>
            </a:pPr>
            <a:r>
              <a:rPr lang="en-US" sz="2000" dirty="0"/>
              <a:t>Use pastel colors for text</a:t>
            </a:r>
          </a:p>
          <a:p>
            <a:pPr lvl="1" eaLnBrk="1" hangingPunct="1">
              <a:defRPr/>
            </a:pPr>
            <a:r>
              <a:rPr lang="en-US" sz="1600" dirty="0">
                <a:solidFill>
                  <a:schemeClr val="tx2">
                    <a:lumMod val="20000"/>
                    <a:lumOff val="80000"/>
                  </a:schemeClr>
                </a:solidFill>
              </a:rPr>
              <a:t>like this</a:t>
            </a:r>
            <a:r>
              <a:rPr lang="en-US" sz="1600" dirty="0"/>
              <a:t>..hard to read!</a:t>
            </a:r>
          </a:p>
          <a:p>
            <a:pPr eaLnBrk="1" hangingPunct="1">
              <a:defRPr/>
            </a:pPr>
            <a:r>
              <a:rPr lang="en-US" sz="2000" dirty="0"/>
              <a:t>Use text anywhere that is smaller than 24 point</a:t>
            </a:r>
          </a:p>
          <a:p>
            <a:pPr lvl="1" eaLnBrk="1" hangingPunct="1">
              <a:defRPr/>
            </a:pPr>
            <a:r>
              <a:rPr lang="en-US" sz="600" dirty="0"/>
              <a:t>like this 10 point font</a:t>
            </a:r>
            <a:r>
              <a:rPr lang="en-US" sz="1600" dirty="0"/>
              <a:t>…can you read that 10 point font?</a:t>
            </a:r>
          </a:p>
          <a:p>
            <a:pPr eaLnBrk="1" hangingPunct="1">
              <a:defRPr/>
            </a:pPr>
            <a:r>
              <a:rPr lang="en-US" sz="2000" dirty="0"/>
              <a:t>Clutter with text</a:t>
            </a:r>
          </a:p>
          <a:p>
            <a:pPr eaLnBrk="1" hangingPunct="1">
              <a:defRPr/>
            </a:pPr>
            <a:r>
              <a:rPr lang="en-US" sz="2000" dirty="0"/>
              <a:t>Use complete sentences and wordy paragraphs </a:t>
            </a:r>
          </a:p>
          <a:p>
            <a:pPr lvl="1" eaLnBrk="1" hangingPunct="1">
              <a:defRPr/>
            </a:pPr>
            <a:r>
              <a:rPr lang="en-US" sz="1600" dirty="0"/>
              <a:t>minimize each word section to &lt; 50 words</a:t>
            </a:r>
          </a:p>
          <a:p>
            <a:pPr eaLnBrk="1" hangingPunct="1">
              <a:defRPr/>
            </a:pPr>
            <a:r>
              <a:rPr lang="en-US" sz="2000" dirty="0"/>
              <a:t>Use cheesy clip art</a:t>
            </a:r>
          </a:p>
          <a:p>
            <a:pPr eaLnBrk="1" hangingPunct="1">
              <a:defRPr/>
            </a:pPr>
            <a:r>
              <a:rPr lang="en-US" sz="2000" dirty="0"/>
              <a:t>Use annoying/busy/distracting background</a:t>
            </a:r>
          </a:p>
          <a:p>
            <a:pPr eaLnBrk="1" hangingPunct="1">
              <a:defRPr/>
            </a:pPr>
            <a:r>
              <a:rPr lang="en-US" sz="2000" dirty="0"/>
              <a:t>Use dark or gradient background</a:t>
            </a:r>
          </a:p>
          <a:p>
            <a:pPr lvl="1" eaLnBrk="1" hangingPunct="1">
              <a:defRPr/>
            </a:pPr>
            <a:r>
              <a:rPr lang="en-US" sz="1600" dirty="0"/>
              <a:t>Postscript plotting feature has major issues with gradient backgrounds.  </a:t>
            </a:r>
            <a:r>
              <a:rPr lang="en-US" sz="1600" b="1" i="1" u="sng" dirty="0"/>
              <a:t>Avoid gradient backgrounds in order to minimize printing time!</a:t>
            </a:r>
          </a:p>
        </p:txBody>
      </p:sp>
      <p:pic>
        <p:nvPicPr>
          <p:cNvPr id="23556" name="Picture 4"/>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277720"/>
            <a:ext cx="5134739" cy="369332"/>
          </a:xfrm>
          <a:prstGeom prst="rect">
            <a:avLst/>
          </a:prstGeom>
          <a:noFill/>
        </p:spPr>
        <p:txBody>
          <a:bodyPr wrap="none" rtlCol="0">
            <a:spAutoFit/>
          </a:bodyPr>
          <a:lstStyle/>
          <a:p>
            <a:pPr>
              <a:buNone/>
            </a:pPr>
            <a:r>
              <a:rPr lang="en-US" sz="900" b="1" dirty="0">
                <a:solidFill>
                  <a:schemeClr val="tx1"/>
                </a:solidFill>
              </a:rPr>
              <a:t>*Accessed from </a:t>
            </a:r>
            <a:r>
              <a:rPr lang="en-US" sz="900" b="1" dirty="0" err="1">
                <a:solidFill>
                  <a:schemeClr val="tx1"/>
                </a:solidFill>
              </a:rPr>
              <a:t>Purrington</a:t>
            </a:r>
            <a:r>
              <a:rPr lang="en-US" sz="900" b="1" dirty="0">
                <a:solidFill>
                  <a:schemeClr val="tx1"/>
                </a:solidFill>
              </a:rPr>
              <a:t>, C. Designing Conference Posters,</a:t>
            </a:r>
          </a:p>
          <a:p>
            <a:pPr>
              <a:buNone/>
            </a:pPr>
            <a:r>
              <a:rPr lang="en-US" sz="900" b="1" dirty="0">
                <a:solidFill>
                  <a:schemeClr val="tx1"/>
                </a:solidFill>
              </a:rPr>
              <a:t> </a:t>
            </a:r>
            <a:r>
              <a:rPr lang="en-US" sz="900" b="1" dirty="0">
                <a:solidFill>
                  <a:schemeClr val="tx1"/>
                </a:solidFill>
                <a:hlinkClick r:id="rId2"/>
              </a:rPr>
              <a:t>http://colinpurrington.com/wp-content/uploads/2012/02/bad-scientific-poster-example.jpg</a:t>
            </a:r>
            <a:r>
              <a:rPr lang="en-US" sz="900" b="1" dirty="0">
                <a:solidFill>
                  <a:schemeClr val="tx1"/>
                </a:solidFill>
              </a:rPr>
              <a:t>.</a:t>
            </a:r>
          </a:p>
        </p:txBody>
      </p:sp>
      <p:sp>
        <p:nvSpPr>
          <p:cNvPr id="6" name="Content Placeholder 5"/>
          <p:cNvSpPr>
            <a:spLocks noGrp="1"/>
          </p:cNvSpPr>
          <p:nvPr>
            <p:ph idx="1"/>
          </p:nvPr>
        </p:nvSpPr>
        <p:spPr>
          <a:xfrm>
            <a:off x="457200" y="1219200"/>
            <a:ext cx="8229600" cy="4530725"/>
          </a:xfrm>
        </p:spPr>
        <p:txBody>
          <a:bodyPr/>
          <a:lstStyle/>
          <a:p>
            <a:pPr marL="0" indent="0">
              <a:buNone/>
            </a:pPr>
            <a:r>
              <a:rPr lang="en-US" sz="2000" dirty="0"/>
              <a:t>*</a:t>
            </a:r>
            <a:r>
              <a:rPr lang="en-US" sz="2800" dirty="0"/>
              <a:t>Pigs in Space Poster Example</a:t>
            </a:r>
          </a:p>
          <a:p>
            <a:pPr marL="0" indent="0">
              <a:buNone/>
            </a:pPr>
            <a:r>
              <a:rPr lang="en-US" sz="2000" dirty="0"/>
              <a:t>(see </a:t>
            </a:r>
            <a:r>
              <a:rPr lang="en-US" sz="2000" dirty="0">
                <a:hlinkClick r:id="rId2"/>
              </a:rPr>
              <a:t>http://colinpurrington.com/wp-content/uploads/2012/02/bad-scientific-poster-example.jpg</a:t>
            </a:r>
            <a:r>
              <a:rPr lang="en-US" sz="2000" dirty="0"/>
              <a:t>)</a:t>
            </a:r>
          </a:p>
        </p:txBody>
      </p:sp>
      <p:sp>
        <p:nvSpPr>
          <p:cNvPr id="7" name="Rectangle 2"/>
          <p:cNvSpPr>
            <a:spLocks noGrp="1" noChangeArrowheads="1"/>
          </p:cNvSpPr>
          <p:nvPr>
            <p:ph type="title"/>
          </p:nvPr>
        </p:nvSpPr>
        <p:spPr>
          <a:xfrm>
            <a:off x="457200" y="277813"/>
            <a:ext cx="8229600" cy="484187"/>
          </a:xfrm>
        </p:spPr>
        <p:txBody>
          <a:bodyPr/>
          <a:lstStyle/>
          <a:p>
            <a:pPr eaLnBrk="1" hangingPunct="1"/>
            <a:r>
              <a:rPr lang="en-US" sz="3200" b="1" dirty="0"/>
              <a:t>Poster Critiques</a:t>
            </a:r>
          </a:p>
        </p:txBody>
      </p:sp>
    </p:spTree>
    <p:extLst>
      <p:ext uri="{BB962C8B-B14F-4D97-AF65-F5344CB8AC3E}">
        <p14:creationId xmlns:p14="http://schemas.microsoft.com/office/powerpoint/2010/main" val="314568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irdsInGreenways"/>
          <p:cNvPicPr>
            <a:picLocks noChangeAspect="1" noChangeArrowheads="1"/>
          </p:cNvPicPr>
          <p:nvPr/>
        </p:nvPicPr>
        <p:blipFill>
          <a:blip r:embed="rId2" cstate="print"/>
          <a:srcRect/>
          <a:stretch>
            <a:fillRect/>
          </a:stretch>
        </p:blipFill>
        <p:spPr bwMode="auto">
          <a:xfrm>
            <a:off x="0" y="0"/>
            <a:ext cx="8896350" cy="6630820"/>
          </a:xfrm>
          <a:prstGeom prst="rect">
            <a:avLst/>
          </a:prstGeom>
          <a:noFill/>
          <a:ln w="9525">
            <a:noFill/>
            <a:miter lim="800000"/>
            <a:headEnd/>
            <a:tailEnd/>
          </a:ln>
        </p:spPr>
      </p:pic>
      <p:sp>
        <p:nvSpPr>
          <p:cNvPr id="3" name="TextBox 2"/>
          <p:cNvSpPr txBox="1"/>
          <p:nvPr/>
        </p:nvSpPr>
        <p:spPr>
          <a:xfrm>
            <a:off x="0" y="6488668"/>
            <a:ext cx="5262979" cy="369332"/>
          </a:xfrm>
          <a:prstGeom prst="rect">
            <a:avLst/>
          </a:prstGeom>
          <a:noFill/>
        </p:spPr>
        <p:txBody>
          <a:bodyPr wrap="none" rtlCol="0">
            <a:spAutoFit/>
          </a:bodyPr>
          <a:lstStyle/>
          <a:p>
            <a:pPr>
              <a:buNone/>
            </a:pPr>
            <a:r>
              <a:rPr lang="en-US" sz="900" b="1" dirty="0">
                <a:solidFill>
                  <a:schemeClr val="tx1"/>
                </a:solidFill>
              </a:rPr>
              <a:t>*Obtained from : Hess, G., </a:t>
            </a:r>
            <a:r>
              <a:rPr lang="en-US" sz="900" b="1" dirty="0" err="1">
                <a:solidFill>
                  <a:schemeClr val="tx1"/>
                </a:solidFill>
              </a:rPr>
              <a:t>Tosney</a:t>
            </a:r>
            <a:r>
              <a:rPr lang="en-US" sz="900" b="1" dirty="0">
                <a:solidFill>
                  <a:schemeClr val="tx1"/>
                </a:solidFill>
              </a:rPr>
              <a:t>, K., and </a:t>
            </a:r>
            <a:r>
              <a:rPr lang="en-US" sz="900" b="1" dirty="0" err="1">
                <a:solidFill>
                  <a:schemeClr val="tx1"/>
                </a:solidFill>
              </a:rPr>
              <a:t>Liegel</a:t>
            </a:r>
            <a:r>
              <a:rPr lang="en-US" sz="900" b="1" dirty="0">
                <a:solidFill>
                  <a:schemeClr val="tx1"/>
                </a:solidFill>
              </a:rPr>
              <a:t>, L. Creating Effective Poster Presentations,</a:t>
            </a:r>
          </a:p>
          <a:p>
            <a:pPr>
              <a:buNone/>
            </a:pPr>
            <a:r>
              <a:rPr lang="en-US" sz="900" b="1" dirty="0">
                <a:solidFill>
                  <a:schemeClr val="tx1"/>
                </a:solidFill>
              </a:rPr>
              <a:t>http://www.ncsu.edu/project/posters/NewSite/CreatePosterLayout.html.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0DC9-50C0-413B-A5EC-878F4A7D9F82}"/>
              </a:ext>
            </a:extLst>
          </p:cNvPr>
          <p:cNvSpPr>
            <a:spLocks noGrp="1"/>
          </p:cNvSpPr>
          <p:nvPr>
            <p:ph type="title"/>
          </p:nvPr>
        </p:nvSpPr>
        <p:spPr/>
        <p:txBody>
          <a:bodyPr/>
          <a:lstStyle/>
          <a:p>
            <a:r>
              <a:rPr lang="en-US" sz="2800" b="1" dirty="0"/>
              <a:t>Better Research Poster in Less Time – New Poster Design (Poster 2.0) Sweeping the Conference Circuit</a:t>
            </a:r>
          </a:p>
        </p:txBody>
      </p:sp>
      <p:sp>
        <p:nvSpPr>
          <p:cNvPr id="3" name="Content Placeholder 2">
            <a:extLst>
              <a:ext uri="{FF2B5EF4-FFF2-40B4-BE49-F238E27FC236}">
                <a16:creationId xmlns:a16="http://schemas.microsoft.com/office/drawing/2014/main" id="{3A1E63C5-9DEB-45E3-87C2-4D04D81937CA}"/>
              </a:ext>
            </a:extLst>
          </p:cNvPr>
          <p:cNvSpPr>
            <a:spLocks noGrp="1"/>
          </p:cNvSpPr>
          <p:nvPr>
            <p:ph idx="1"/>
          </p:nvPr>
        </p:nvSpPr>
        <p:spPr>
          <a:xfrm>
            <a:off x="457200" y="1463676"/>
            <a:ext cx="8229600" cy="4530725"/>
          </a:xfrm>
        </p:spPr>
        <p:txBody>
          <a:bodyPr/>
          <a:lstStyle/>
          <a:p>
            <a:r>
              <a:rPr lang="en-US" sz="2000" dirty="0"/>
              <a:t>Developed by Mike Morrison (psychology grad student at Michigan State U.)</a:t>
            </a:r>
          </a:p>
          <a:p>
            <a:r>
              <a:rPr lang="en-US" sz="2000" dirty="0"/>
              <a:t>Frustration with perceived lack of efficiency of poster events for presenter and attendee prompted him to develop a sleek poster design.</a:t>
            </a:r>
          </a:p>
          <a:p>
            <a:r>
              <a:rPr lang="en-US" sz="2000" dirty="0"/>
              <a:t>New Poster Design –</a:t>
            </a:r>
          </a:p>
          <a:p>
            <a:pPr lvl="1"/>
            <a:r>
              <a:rPr lang="en-US" sz="1600" dirty="0"/>
              <a:t>Main research finding in center in plain language and large font.</a:t>
            </a:r>
          </a:p>
          <a:p>
            <a:pPr lvl="1"/>
            <a:r>
              <a:rPr lang="en-US" sz="1600" dirty="0"/>
              <a:t>QR code below where can find more info.</a:t>
            </a:r>
          </a:p>
          <a:p>
            <a:pPr lvl="1"/>
            <a:r>
              <a:rPr lang="en-US" sz="1600" dirty="0"/>
              <a:t>Side panels for title, authors, byline and typical poster info.</a:t>
            </a:r>
          </a:p>
          <a:p>
            <a:r>
              <a:rPr lang="en-US" sz="2000" dirty="0"/>
              <a:t> For more information, see:</a:t>
            </a:r>
          </a:p>
          <a:p>
            <a:pPr lvl="1"/>
            <a:r>
              <a:rPr lang="en-US" sz="1600" dirty="0"/>
              <a:t>How to create a better research poster in less time </a:t>
            </a:r>
            <a:r>
              <a:rPr lang="en-US" sz="1600" dirty="0">
                <a:hlinkClick r:id="rId2"/>
              </a:rPr>
              <a:t>YouTube Video</a:t>
            </a:r>
            <a:endParaRPr lang="en-US" sz="1600" dirty="0"/>
          </a:p>
          <a:p>
            <a:pPr lvl="1"/>
            <a:r>
              <a:rPr lang="en-US" sz="1600" dirty="0"/>
              <a:t>NPR (6/11/19 All Things Considered) “To Save the Science Poster, Researchers Want to Kill it and Start Over” </a:t>
            </a:r>
            <a:r>
              <a:rPr lang="en-US" sz="1600" dirty="0">
                <a:hlinkClick r:id="rId3"/>
              </a:rPr>
              <a:t>article</a:t>
            </a:r>
            <a:endParaRPr lang="en-US" sz="1600" dirty="0"/>
          </a:p>
          <a:p>
            <a:pPr lvl="1"/>
            <a:r>
              <a:rPr lang="en-US" sz="1600" dirty="0"/>
              <a:t>Poster 2.0 </a:t>
            </a:r>
            <a:r>
              <a:rPr lang="en-US" sz="1600" dirty="0">
                <a:hlinkClick r:id="rId4"/>
              </a:rPr>
              <a:t>Templates</a:t>
            </a:r>
            <a:r>
              <a:rPr lang="en-US" sz="1600" dirty="0"/>
              <a:t> and examples on </a:t>
            </a:r>
            <a:r>
              <a:rPr lang="en-US" sz="1600" dirty="0">
                <a:hlinkClick r:id="rId5"/>
              </a:rPr>
              <a:t>Twitter</a:t>
            </a:r>
            <a:endParaRPr lang="en-US" sz="1600" dirty="0"/>
          </a:p>
        </p:txBody>
      </p:sp>
    </p:spTree>
    <p:extLst>
      <p:ext uri="{BB962C8B-B14F-4D97-AF65-F5344CB8AC3E}">
        <p14:creationId xmlns:p14="http://schemas.microsoft.com/office/powerpoint/2010/main" val="355137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760E02-DFD8-42D9-91FE-BDD12F2A38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2" y="228600"/>
            <a:ext cx="9098075" cy="6172200"/>
          </a:xfrm>
          <a:ln>
            <a:solidFill>
              <a:schemeClr val="accent1"/>
            </a:solidFill>
          </a:ln>
        </p:spPr>
      </p:pic>
    </p:spTree>
    <p:extLst>
      <p:ext uri="{BB962C8B-B14F-4D97-AF65-F5344CB8AC3E}">
        <p14:creationId xmlns:p14="http://schemas.microsoft.com/office/powerpoint/2010/main" val="379676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How should I write the abstract if I do not have results?</a:t>
            </a:r>
          </a:p>
        </p:txBody>
      </p:sp>
      <p:sp>
        <p:nvSpPr>
          <p:cNvPr id="3" name="Content Placeholder 2"/>
          <p:cNvSpPr>
            <a:spLocks noGrp="1"/>
          </p:cNvSpPr>
          <p:nvPr>
            <p:ph idx="1"/>
          </p:nvPr>
        </p:nvSpPr>
        <p:spPr>
          <a:xfrm>
            <a:off x="533400" y="1434263"/>
            <a:ext cx="8229600" cy="4530725"/>
          </a:xfrm>
        </p:spPr>
        <p:txBody>
          <a:bodyPr/>
          <a:lstStyle/>
          <a:p>
            <a:pPr>
              <a:spcBef>
                <a:spcPts val="0"/>
              </a:spcBef>
            </a:pPr>
            <a:r>
              <a:rPr lang="en-US" sz="2600" dirty="0"/>
              <a:t>For national/regional discipline-specific research conference, typically submit completed research.</a:t>
            </a:r>
          </a:p>
          <a:p>
            <a:pPr>
              <a:spcBef>
                <a:spcPts val="0"/>
              </a:spcBef>
            </a:pPr>
            <a:endParaRPr lang="en-US" sz="2600" dirty="0"/>
          </a:p>
          <a:p>
            <a:pPr>
              <a:spcBef>
                <a:spcPts val="0"/>
              </a:spcBef>
            </a:pPr>
            <a:r>
              <a:rPr lang="en-US" sz="2600" dirty="0"/>
              <a:t>For our institutional symposium, it is understood that your research may be </a:t>
            </a:r>
            <a:r>
              <a:rPr lang="en-US" sz="2600" i="1" u="sng" dirty="0"/>
              <a:t>in progress</a:t>
            </a:r>
            <a:r>
              <a:rPr lang="en-US" sz="2600" dirty="0"/>
              <a:t>.</a:t>
            </a:r>
          </a:p>
          <a:p>
            <a:pPr>
              <a:spcBef>
                <a:spcPts val="0"/>
              </a:spcBef>
            </a:pPr>
            <a:endParaRPr lang="en-US" sz="2600" dirty="0"/>
          </a:p>
          <a:p>
            <a:pPr>
              <a:spcBef>
                <a:spcPts val="0"/>
              </a:spcBef>
            </a:pPr>
            <a:r>
              <a:rPr lang="en-US" sz="2600" dirty="0"/>
              <a:t>No results yet? Recommended language for abstract:</a:t>
            </a:r>
          </a:p>
          <a:p>
            <a:pPr lvl="1">
              <a:spcBef>
                <a:spcPts val="0"/>
              </a:spcBef>
            </a:pPr>
            <a:r>
              <a:rPr lang="en-US" sz="2400" b="1" dirty="0"/>
              <a:t>“Preliminary results indicate that…..”</a:t>
            </a:r>
          </a:p>
          <a:p>
            <a:pPr lvl="1">
              <a:spcBef>
                <a:spcPts val="0"/>
              </a:spcBef>
            </a:pPr>
            <a:r>
              <a:rPr lang="en-US" sz="2400" b="1" dirty="0"/>
              <a:t>“We expect our results to confirm…..”</a:t>
            </a:r>
          </a:p>
          <a:p>
            <a:pPr lvl="1">
              <a:spcBef>
                <a:spcPts val="0"/>
              </a:spcBef>
            </a:pPr>
            <a:r>
              <a:rPr lang="en-US" sz="2400" dirty="0"/>
              <a:t>Be sure to check with your faculty research mentor.</a:t>
            </a:r>
          </a:p>
        </p:txBody>
      </p:sp>
    </p:spTree>
    <p:extLst>
      <p:ext uri="{BB962C8B-B14F-4D97-AF65-F5344CB8AC3E}">
        <p14:creationId xmlns:p14="http://schemas.microsoft.com/office/powerpoint/2010/main" val="56862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b="1" dirty="0"/>
              <a:t>WVU Poster Resources</a:t>
            </a:r>
          </a:p>
        </p:txBody>
      </p:sp>
      <p:sp>
        <p:nvSpPr>
          <p:cNvPr id="24579" name="Rectangle 3"/>
          <p:cNvSpPr>
            <a:spLocks noGrp="1" noChangeArrowheads="1"/>
          </p:cNvSpPr>
          <p:nvPr>
            <p:ph type="body" idx="1"/>
          </p:nvPr>
        </p:nvSpPr>
        <p:spPr>
          <a:xfrm>
            <a:off x="467591" y="1289050"/>
            <a:ext cx="8229600" cy="5216525"/>
          </a:xfrm>
        </p:spPr>
        <p:txBody>
          <a:bodyPr/>
          <a:lstStyle/>
          <a:p>
            <a:pPr eaLnBrk="1" hangingPunct="1"/>
            <a:r>
              <a:rPr lang="en-US" sz="1800" dirty="0"/>
              <a:t>See </a:t>
            </a:r>
            <a:r>
              <a:rPr lang="en-US" sz="1800" dirty="0">
                <a:hlinkClick r:id="rId2"/>
              </a:rPr>
              <a:t>https://undergraduateresearch.wvu.edu/present-and-publish/presentation-opportunities/summer-undergraduate-research-symposium</a:t>
            </a:r>
            <a:r>
              <a:rPr lang="en-US" sz="1800" dirty="0"/>
              <a:t> for more details (judging rubrics, </a:t>
            </a:r>
            <a:r>
              <a:rPr lang="en-US" sz="1800" dirty="0" err="1"/>
              <a:t>etc</a:t>
            </a:r>
            <a:r>
              <a:rPr lang="en-US" sz="1800" dirty="0"/>
              <a:t>) about the Summer Symposium.</a:t>
            </a:r>
          </a:p>
          <a:p>
            <a:pPr eaLnBrk="1" hangingPunct="1"/>
            <a:endParaRPr lang="en-US" sz="1800" dirty="0"/>
          </a:p>
          <a:p>
            <a:pPr eaLnBrk="1" hangingPunct="1"/>
            <a:r>
              <a:rPr lang="en-US" sz="1800" dirty="0"/>
              <a:t>How to Prepare for a Poster Session by WVU’s Ian Harmon: </a:t>
            </a:r>
            <a:r>
              <a:rPr lang="en-US" sz="1800" dirty="0">
                <a:hlinkClick r:id="rId3"/>
              </a:rPr>
              <a:t>https://libguides.wvu.edu/c.php?g=903129&amp;p=6500445</a:t>
            </a:r>
            <a:endParaRPr lang="en-US" sz="1800" dirty="0"/>
          </a:p>
          <a:p>
            <a:pPr eaLnBrk="1" hangingPunct="1"/>
            <a:endParaRPr lang="en-US" sz="1800" dirty="0"/>
          </a:p>
          <a:p>
            <a:pPr eaLnBrk="1" hangingPunct="1"/>
            <a:r>
              <a:rPr lang="en-US" sz="2000" dirty="0"/>
              <a:t>Poster Printing Info at WVU Libraries: </a:t>
            </a:r>
            <a:r>
              <a:rPr lang="en-US" sz="2000" dirty="0">
                <a:hlinkClick r:id="rId4"/>
              </a:rPr>
              <a:t>https://lib.wvu.edu/services/printing/poster/</a:t>
            </a:r>
            <a:endParaRPr lang="en-US" sz="2000" dirty="0"/>
          </a:p>
          <a:p>
            <a:pPr eaLnBrk="1" hangingPunct="1"/>
            <a:endParaRPr lang="en-US" sz="2000" dirty="0"/>
          </a:p>
          <a:p>
            <a:pPr eaLnBrk="1" hangingPunct="1"/>
            <a:r>
              <a:rPr lang="en-US" sz="2000" dirty="0"/>
              <a:t>WVU’s </a:t>
            </a:r>
            <a:r>
              <a:rPr lang="en-US" sz="2000" dirty="0" err="1"/>
              <a:t>SpeakWrite</a:t>
            </a:r>
            <a:r>
              <a:rPr lang="en-US" sz="2000" dirty="0"/>
              <a:t> Website: </a:t>
            </a:r>
            <a:r>
              <a:rPr lang="en-US" sz="2000" dirty="0">
                <a:hlinkClick r:id="rId5"/>
              </a:rPr>
              <a:t>http://speakwrite.wvu.edu/</a:t>
            </a:r>
            <a:endParaRPr lang="en-US" sz="2000" dirty="0"/>
          </a:p>
          <a:p>
            <a:pPr eaLnBrk="1" hangingPunct="1"/>
            <a:endParaRPr lang="en-US" sz="2000" dirty="0"/>
          </a:p>
          <a:p>
            <a:pPr eaLnBrk="1" hangingPunct="1"/>
            <a:endParaRPr lang="en-US" sz="2000" dirty="0"/>
          </a:p>
          <a:p>
            <a:pPr eaLnBrk="1" hangingPunct="1">
              <a:buFont typeface="Wingdings" pitchFamily="2" charset="2"/>
              <a:buNone/>
            </a:pPr>
            <a:endParaRPr lang="en-US" sz="1800" dirty="0"/>
          </a:p>
        </p:txBody>
      </p:sp>
      <p:pic>
        <p:nvPicPr>
          <p:cNvPr id="24580" name="Picture 4"/>
          <p:cNvPicPr>
            <a:picLocks noChangeAspect="1" noChangeArrowheads="1"/>
          </p:cNvPicPr>
          <p:nvPr/>
        </p:nvPicPr>
        <p:blipFill>
          <a:blip r:embed="rId6"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b="1" dirty="0"/>
              <a:t>Good Poster Websites</a:t>
            </a:r>
          </a:p>
        </p:txBody>
      </p:sp>
      <p:sp>
        <p:nvSpPr>
          <p:cNvPr id="24579" name="Rectangle 3"/>
          <p:cNvSpPr>
            <a:spLocks noGrp="1" noChangeArrowheads="1"/>
          </p:cNvSpPr>
          <p:nvPr>
            <p:ph type="body" idx="1"/>
          </p:nvPr>
        </p:nvSpPr>
        <p:spPr>
          <a:xfrm>
            <a:off x="228600" y="990600"/>
            <a:ext cx="8763000" cy="5216525"/>
          </a:xfrm>
        </p:spPr>
        <p:txBody>
          <a:bodyPr/>
          <a:lstStyle/>
          <a:p>
            <a:pPr eaLnBrk="1" hangingPunct="1"/>
            <a:r>
              <a:rPr lang="en-US" sz="1500" dirty="0"/>
              <a:t>Humorous Advice on Designing Conference Posters by Colin </a:t>
            </a:r>
            <a:r>
              <a:rPr lang="en-US" sz="1500" dirty="0" err="1"/>
              <a:t>Purrington</a:t>
            </a:r>
            <a:r>
              <a:rPr lang="en-US" sz="1500" dirty="0"/>
              <a:t> (Swarthmore College): </a:t>
            </a:r>
            <a:r>
              <a:rPr lang="en-US" sz="1500" dirty="0">
                <a:hlinkClick r:id="rId2"/>
              </a:rPr>
              <a:t>https://colinpurrington.com/tips/poster-design/</a:t>
            </a:r>
            <a:r>
              <a:rPr lang="en-US" sz="1500" dirty="0"/>
              <a:t> </a:t>
            </a:r>
            <a:endParaRPr lang="en-US" sz="1500" i="1" dirty="0"/>
          </a:p>
          <a:p>
            <a:pPr eaLnBrk="1" hangingPunct="1"/>
            <a:r>
              <a:rPr lang="en-US" sz="1500" dirty="0"/>
              <a:t>Impactful Scientific Posters (ACS): </a:t>
            </a:r>
            <a:r>
              <a:rPr lang="en-US" sz="1500" b="1" i="1" dirty="0">
                <a:hlinkClick r:id="rId3"/>
              </a:rPr>
              <a:t>https://www.youtube.com/watch?time_continue=215&amp;v=J-SRWog-5Is</a:t>
            </a:r>
            <a:r>
              <a:rPr lang="en-US" sz="1500" b="1" i="1" dirty="0"/>
              <a:t> </a:t>
            </a:r>
            <a:endParaRPr lang="en-US" sz="1500" dirty="0"/>
          </a:p>
          <a:p>
            <a:pPr eaLnBrk="1" hangingPunct="1"/>
            <a:r>
              <a:rPr lang="en-US" sz="1500" dirty="0"/>
              <a:t>Designing Effective Research Posters by Justin Matthews (California State University, Monterey Bay): </a:t>
            </a:r>
            <a:r>
              <a:rPr lang="en-US" sz="1400" i="1" dirty="0">
                <a:hlinkClick r:id="rId4"/>
              </a:rPr>
              <a:t>http://graduatestudent.ucmerced.edu/jmatthews/Site/Designing_Effective_Research_Posters.html</a:t>
            </a:r>
            <a:endParaRPr lang="en-US" sz="1500" dirty="0"/>
          </a:p>
          <a:p>
            <a:pPr eaLnBrk="1" hangingPunct="1"/>
            <a:r>
              <a:rPr lang="en-US" sz="1500" dirty="0"/>
              <a:t>Creating Effective Poster Presentations by George Hess, Kathryn </a:t>
            </a:r>
            <a:r>
              <a:rPr lang="en-US" sz="1500" dirty="0" err="1"/>
              <a:t>Tosney</a:t>
            </a:r>
            <a:r>
              <a:rPr lang="en-US" sz="1500" dirty="0"/>
              <a:t> and Leon </a:t>
            </a:r>
            <a:r>
              <a:rPr lang="en-US" sz="1500" dirty="0" err="1"/>
              <a:t>Liegel</a:t>
            </a:r>
            <a:r>
              <a:rPr lang="en-US" sz="1500" dirty="0"/>
              <a:t> (NC State University):</a:t>
            </a:r>
            <a:r>
              <a:rPr lang="en-US" sz="1500" i="1" dirty="0">
                <a:hlinkClick r:id="rId5"/>
              </a:rPr>
              <a:t>http://www.ncsu.edu/project/posters/</a:t>
            </a:r>
            <a:r>
              <a:rPr lang="en-US" sz="1500" i="1" dirty="0"/>
              <a:t> &amp; </a:t>
            </a:r>
            <a:r>
              <a:rPr lang="en-US" sz="1500" dirty="0"/>
              <a:t>60-Second Poster Evaluation by George Hess (NCSU): </a:t>
            </a:r>
            <a:r>
              <a:rPr lang="en-US" sz="1500" dirty="0">
                <a:hlinkClick r:id="rId6"/>
              </a:rPr>
              <a:t>https://projects.ncsu.edu/project/posters/60second.html</a:t>
            </a:r>
            <a:r>
              <a:rPr lang="en-US" sz="1500" dirty="0"/>
              <a:t> </a:t>
            </a:r>
          </a:p>
          <a:p>
            <a:pPr eaLnBrk="1" hangingPunct="1"/>
            <a:r>
              <a:rPr lang="en-US" sz="1500" dirty="0"/>
              <a:t>Humanities Poster Tips (from NYU): </a:t>
            </a:r>
            <a:r>
              <a:rPr lang="en-US" sz="1500" dirty="0">
                <a:hlinkClick r:id="rId7"/>
              </a:rPr>
              <a:t>https://wp.nyu.edu/archivesandpublichistory/2014/05/13/poster-tips-for-humanities-conference-posters/</a:t>
            </a:r>
            <a:endParaRPr lang="en-US" sz="1500" dirty="0"/>
          </a:p>
          <a:p>
            <a:pPr eaLnBrk="1" hangingPunct="1"/>
            <a:r>
              <a:rPr lang="en-US" sz="1500" dirty="0"/>
              <a:t>Posters for Humanities and Social Sciences by Aimee Roundtree (UHD): </a:t>
            </a:r>
            <a:r>
              <a:rPr lang="en-US" sz="1500" dirty="0">
                <a:hlinkClick r:id="rId8"/>
              </a:rPr>
              <a:t>https://www.uhd.edu/academics/sciences/scholars/Documents/workshop-poster.pdf</a:t>
            </a:r>
            <a:r>
              <a:rPr lang="en-US" sz="1500" dirty="0"/>
              <a:t> </a:t>
            </a:r>
          </a:p>
          <a:p>
            <a:pPr eaLnBrk="1" hangingPunct="1"/>
            <a:r>
              <a:rPr lang="en-US" sz="1500" dirty="0"/>
              <a:t>Giving an Effective Poster Presentation: </a:t>
            </a:r>
            <a:r>
              <a:rPr lang="en-US" sz="1500" dirty="0">
                <a:hlinkClick r:id="rId9"/>
              </a:rPr>
              <a:t>https://www.youtube.com/watch?time_continue=606&amp;v=vMSaFUrk-FA</a:t>
            </a:r>
            <a:r>
              <a:rPr lang="en-US" sz="1500" dirty="0"/>
              <a:t> </a:t>
            </a:r>
          </a:p>
          <a:p>
            <a:pPr eaLnBrk="1" hangingPunct="1"/>
            <a:r>
              <a:rPr lang="en-US" sz="1500" dirty="0"/>
              <a:t>Great collection of Flickr posters, some good and some bad: </a:t>
            </a:r>
            <a:r>
              <a:rPr lang="en-US" sz="1500" i="1" dirty="0">
                <a:hlinkClick r:id="rId10"/>
              </a:rPr>
              <a:t>http://www.flickr.com/groups/368476@N21/pool/</a:t>
            </a:r>
            <a:endParaRPr lang="en-US" sz="1500" i="1" dirty="0"/>
          </a:p>
          <a:p>
            <a:pPr eaLnBrk="1" hangingPunct="1"/>
            <a:endParaRPr lang="en-US" sz="1550" b="1" i="1" dirty="0"/>
          </a:p>
          <a:p>
            <a:pPr eaLnBrk="1" hangingPunct="1"/>
            <a:endParaRPr lang="en-US" sz="1550" dirty="0"/>
          </a:p>
          <a:p>
            <a:pPr eaLnBrk="1" hangingPunct="1"/>
            <a:endParaRPr lang="en-US" sz="1600" dirty="0"/>
          </a:p>
        </p:txBody>
      </p:sp>
      <p:pic>
        <p:nvPicPr>
          <p:cNvPr id="24580" name="Picture 4"/>
          <p:cNvPicPr>
            <a:picLocks noChangeAspect="1" noChangeArrowheads="1"/>
          </p:cNvPicPr>
          <p:nvPr/>
        </p:nvPicPr>
        <p:blipFill>
          <a:blip r:embed="rId11" cstate="print"/>
          <a:srcRect/>
          <a:stretch>
            <a:fillRect/>
          </a:stretch>
        </p:blipFill>
        <p:spPr bwMode="auto">
          <a:xfrm>
            <a:off x="6781800" y="6505575"/>
            <a:ext cx="2362200" cy="352425"/>
          </a:xfrm>
          <a:prstGeom prst="rect">
            <a:avLst/>
          </a:prstGeom>
          <a:noFill/>
          <a:ln w="9525">
            <a:noFill/>
            <a:miter lim="800000"/>
            <a:headEnd/>
            <a:tailEnd/>
          </a:ln>
        </p:spPr>
      </p:pic>
    </p:spTree>
    <p:extLst>
      <p:ext uri="{BB962C8B-B14F-4D97-AF65-F5344CB8AC3E}">
        <p14:creationId xmlns:p14="http://schemas.microsoft.com/office/powerpoint/2010/main" val="3592155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b="1"/>
              <a:t>Overall Poster Should Be…</a:t>
            </a:r>
          </a:p>
        </p:txBody>
      </p:sp>
      <p:sp>
        <p:nvSpPr>
          <p:cNvPr id="25603" name="Rectangle 3"/>
          <p:cNvSpPr>
            <a:spLocks noGrp="1" noChangeArrowheads="1"/>
          </p:cNvSpPr>
          <p:nvPr>
            <p:ph type="body" idx="1"/>
          </p:nvPr>
        </p:nvSpPr>
        <p:spPr>
          <a:xfrm>
            <a:off x="533400" y="990600"/>
            <a:ext cx="8229600" cy="4876800"/>
          </a:xfrm>
        </p:spPr>
        <p:txBody>
          <a:bodyPr/>
          <a:lstStyle/>
          <a:p>
            <a:pPr eaLnBrk="1" hangingPunct="1"/>
            <a:r>
              <a:rPr lang="en-US" sz="2400" dirty="0"/>
              <a:t>Focused</a:t>
            </a:r>
          </a:p>
          <a:p>
            <a:pPr eaLnBrk="1" hangingPunct="1"/>
            <a:r>
              <a:rPr lang="en-US" sz="2400" dirty="0"/>
              <a:t>Coherent</a:t>
            </a:r>
          </a:p>
          <a:p>
            <a:pPr eaLnBrk="1" hangingPunct="1"/>
            <a:r>
              <a:rPr lang="en-US" sz="2400" dirty="0"/>
              <a:t>Ordered</a:t>
            </a:r>
          </a:p>
          <a:p>
            <a:pPr eaLnBrk="1" hangingPunct="1"/>
            <a:r>
              <a:rPr lang="en-US" sz="2400" dirty="0"/>
              <a:t>Visual</a:t>
            </a:r>
          </a:p>
          <a:p>
            <a:pPr eaLnBrk="1" hangingPunct="1"/>
            <a:r>
              <a:rPr lang="en-US" sz="2400" dirty="0"/>
              <a:t>Graphic</a:t>
            </a:r>
          </a:p>
          <a:p>
            <a:pPr algn="ctr" eaLnBrk="1" hangingPunct="1">
              <a:buFont typeface="Wingdings" pitchFamily="2" charset="2"/>
              <a:buNone/>
            </a:pPr>
            <a:endParaRPr lang="en-US" sz="2400" b="1" i="1" dirty="0"/>
          </a:p>
          <a:p>
            <a:pPr algn="ctr" eaLnBrk="1" hangingPunct="1">
              <a:buFont typeface="Wingdings" pitchFamily="2" charset="2"/>
              <a:buNone/>
            </a:pPr>
            <a:r>
              <a:rPr lang="en-US" sz="2400" b="1" i="1" dirty="0"/>
              <a:t>Poster is expanded and visual form of </a:t>
            </a:r>
            <a:r>
              <a:rPr lang="en-US" sz="2400" b="1" i="1" u="sng" dirty="0"/>
              <a:t>abstract</a:t>
            </a:r>
            <a:r>
              <a:rPr lang="en-US" sz="2400" b="1" i="1" dirty="0"/>
              <a:t>!</a:t>
            </a:r>
          </a:p>
          <a:p>
            <a:pPr algn="ctr" eaLnBrk="1" hangingPunct="1">
              <a:buFont typeface="Wingdings" pitchFamily="2" charset="2"/>
              <a:buNone/>
            </a:pPr>
            <a:endParaRPr lang="en-US" sz="2400" b="1" i="1" dirty="0"/>
          </a:p>
          <a:p>
            <a:pPr algn="ctr" eaLnBrk="1" hangingPunct="1">
              <a:buFont typeface="Wingdings" pitchFamily="2" charset="2"/>
              <a:buNone/>
            </a:pPr>
            <a:r>
              <a:rPr lang="en-US" sz="2400" b="1" i="1" dirty="0"/>
              <a:t>Poster should stand alone and tell  your research story without you present AND with minimum words!</a:t>
            </a:r>
          </a:p>
          <a:p>
            <a:pPr algn="ctr" eaLnBrk="1" hangingPunct="1">
              <a:buFont typeface="Wingdings" pitchFamily="2" charset="2"/>
              <a:buNone/>
            </a:pPr>
            <a:endParaRPr lang="en-US" sz="2400" b="1"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b="1" dirty="0"/>
              <a:t>Friday July 26</a:t>
            </a:r>
            <a:r>
              <a:rPr lang="en-US" sz="2800" b="1" baseline="30000" dirty="0"/>
              <a:t>th</a:t>
            </a:r>
            <a:r>
              <a:rPr lang="en-US" sz="2800" b="1" dirty="0"/>
              <a:t> is the last day of summer research for many of you. Before you leave, be sure to thank:</a:t>
            </a:r>
          </a:p>
        </p:txBody>
      </p:sp>
      <p:sp>
        <p:nvSpPr>
          <p:cNvPr id="25603" name="Rectangle 3"/>
          <p:cNvSpPr>
            <a:spLocks noGrp="1" noChangeArrowheads="1"/>
          </p:cNvSpPr>
          <p:nvPr>
            <p:ph type="body" idx="1"/>
          </p:nvPr>
        </p:nvSpPr>
        <p:spPr>
          <a:xfrm>
            <a:off x="685800" y="1524000"/>
            <a:ext cx="8229600" cy="4876800"/>
          </a:xfrm>
        </p:spPr>
        <p:txBody>
          <a:bodyPr/>
          <a:lstStyle/>
          <a:p>
            <a:pPr eaLnBrk="1" hangingPunct="1"/>
            <a:r>
              <a:rPr lang="en-US" sz="2400" dirty="0"/>
              <a:t>your faculty research mentor,</a:t>
            </a:r>
          </a:p>
          <a:p>
            <a:pPr eaLnBrk="1" hangingPunct="1"/>
            <a:r>
              <a:rPr lang="en-US" sz="2400" dirty="0"/>
              <a:t>secondary mentors (graduate students, postdocs, etc.) with whom you have worked, and</a:t>
            </a:r>
          </a:p>
          <a:p>
            <a:pPr eaLnBrk="1" hangingPunct="1"/>
            <a:r>
              <a:rPr lang="en-US" sz="2400" dirty="0"/>
              <a:t>any other folks who have helped you in your summer research.</a:t>
            </a:r>
          </a:p>
          <a:p>
            <a:pPr algn="ctr" eaLnBrk="1" hangingPunct="1">
              <a:buFont typeface="Wingdings" pitchFamily="2" charset="2"/>
              <a:buNone/>
            </a:pPr>
            <a:endParaRPr lang="en-US" sz="2400" b="1" i="1" dirty="0"/>
          </a:p>
          <a:p>
            <a:pPr algn="ctr" eaLnBrk="1" hangingPunct="1">
              <a:buFont typeface="Wingdings" pitchFamily="2" charset="2"/>
              <a:buNone/>
            </a:pPr>
            <a:r>
              <a:rPr lang="en-US" sz="2400" b="1" i="1" dirty="0"/>
              <a:t>Remember: Faculty who mentor undergraduates in research/creative work consider it an opportunity to train and enable the next generation to carry on the enterprise of scholarly activity in their field. </a:t>
            </a:r>
          </a:p>
        </p:txBody>
      </p:sp>
    </p:spTree>
    <p:extLst>
      <p:ext uri="{BB962C8B-B14F-4D97-AF65-F5344CB8AC3E}">
        <p14:creationId xmlns:p14="http://schemas.microsoft.com/office/powerpoint/2010/main" val="207933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9144000" cy="1139825"/>
          </a:xfrm>
        </p:spPr>
        <p:txBody>
          <a:bodyPr/>
          <a:lstStyle/>
          <a:p>
            <a:pPr eaLnBrk="1" hangingPunct="1"/>
            <a:r>
              <a:rPr lang="en-US" sz="2800" b="1" dirty="0"/>
              <a:t>When is/where is/who presents at the Symposium?</a:t>
            </a:r>
          </a:p>
        </p:txBody>
      </p:sp>
      <p:sp>
        <p:nvSpPr>
          <p:cNvPr id="4099" name="Rectangle 3"/>
          <p:cNvSpPr>
            <a:spLocks noGrp="1" noChangeArrowheads="1"/>
          </p:cNvSpPr>
          <p:nvPr>
            <p:ph type="body" idx="1"/>
          </p:nvPr>
        </p:nvSpPr>
        <p:spPr>
          <a:xfrm>
            <a:off x="457200" y="838200"/>
            <a:ext cx="8382000" cy="5638800"/>
          </a:xfrm>
        </p:spPr>
        <p:txBody>
          <a:bodyPr/>
          <a:lstStyle/>
          <a:p>
            <a:pPr eaLnBrk="1" hangingPunct="1">
              <a:lnSpc>
                <a:spcPct val="90000"/>
              </a:lnSpc>
            </a:pPr>
            <a:r>
              <a:rPr lang="en-US" sz="1600" b="1" dirty="0"/>
              <a:t>Thursday July 25, 2019</a:t>
            </a:r>
            <a:r>
              <a:rPr lang="en-US" sz="1600" dirty="0"/>
              <a:t>		</a:t>
            </a:r>
            <a:r>
              <a:rPr lang="en-US" sz="1600" u="sng" dirty="0"/>
              <a:t>Approximate Schedule:</a:t>
            </a:r>
          </a:p>
          <a:p>
            <a:pPr eaLnBrk="1" hangingPunct="1">
              <a:lnSpc>
                <a:spcPct val="90000"/>
              </a:lnSpc>
            </a:pPr>
            <a:endParaRPr lang="en-US" sz="1600" u="sng" dirty="0"/>
          </a:p>
          <a:p>
            <a:pPr lvl="1" eaLnBrk="1" hangingPunct="1">
              <a:lnSpc>
                <a:spcPct val="90000"/>
              </a:lnSpc>
            </a:pPr>
            <a:r>
              <a:rPr lang="en-US" sz="1600" dirty="0"/>
              <a:t>8:30-8:55 AM		</a:t>
            </a:r>
            <a:r>
              <a:rPr lang="en-US" sz="1600" u="sng" dirty="0"/>
              <a:t>Poster Setup </a:t>
            </a:r>
            <a:r>
              <a:rPr lang="en-US" sz="1600" dirty="0"/>
              <a:t>- presenters put up posters  				by/before 8:55 AM and return during assigned, 				judged presentation time (TBD) sometime 				between 9:00-11:30 AM.</a:t>
            </a:r>
          </a:p>
          <a:p>
            <a:pPr lvl="1" eaLnBrk="1" hangingPunct="1">
              <a:lnSpc>
                <a:spcPct val="90000"/>
              </a:lnSpc>
            </a:pPr>
            <a:r>
              <a:rPr lang="en-US" sz="1600" dirty="0"/>
              <a:t>9:00-11:30 AM		</a:t>
            </a:r>
            <a:r>
              <a:rPr lang="en-US" sz="1600" u="sng" dirty="0"/>
              <a:t>Poster Judging </a:t>
            </a:r>
            <a:r>
              <a:rPr lang="en-US" sz="1600" dirty="0"/>
              <a:t>- only scheduled presenters 				present &amp; not open to public (all presenters 				return at 11:30 AM)</a:t>
            </a:r>
          </a:p>
          <a:p>
            <a:pPr lvl="1" eaLnBrk="1" hangingPunct="1">
              <a:lnSpc>
                <a:spcPct val="90000"/>
              </a:lnSpc>
            </a:pPr>
            <a:r>
              <a:rPr lang="en-US" sz="1600" dirty="0"/>
              <a:t>11:30 AM-12:00 PM		</a:t>
            </a:r>
            <a:r>
              <a:rPr lang="en-US" sz="1600" u="sng" dirty="0"/>
              <a:t>Break/Lunch</a:t>
            </a:r>
            <a:r>
              <a:rPr lang="en-US" sz="1600" dirty="0"/>
              <a:t> (judges &amp; presenters first)</a:t>
            </a:r>
          </a:p>
          <a:p>
            <a:pPr lvl="1" eaLnBrk="1" hangingPunct="1">
              <a:lnSpc>
                <a:spcPct val="90000"/>
              </a:lnSpc>
            </a:pPr>
            <a:r>
              <a:rPr lang="en-US" sz="1600" dirty="0"/>
              <a:t>12:00-12:30 PM		</a:t>
            </a:r>
            <a:r>
              <a:rPr lang="en-US" sz="1600" u="sng" dirty="0"/>
              <a:t>Welcome and Key Note Speaker </a:t>
            </a:r>
            <a:r>
              <a:rPr lang="en-US" sz="1600" dirty="0"/>
              <a:t>– Dr. Earl Scime, 				Interim Dean, Statler College (</a:t>
            </a:r>
            <a:r>
              <a:rPr lang="en-US" sz="1600" dirty="0">
                <a:solidFill>
                  <a:srgbClr val="0070C0"/>
                </a:solidFill>
              </a:rPr>
              <a:t>All are welcome!)</a:t>
            </a:r>
          </a:p>
          <a:p>
            <a:pPr lvl="1" eaLnBrk="1" hangingPunct="1">
              <a:lnSpc>
                <a:spcPct val="90000"/>
              </a:lnSpc>
            </a:pPr>
            <a:r>
              <a:rPr lang="en-US" sz="1600" dirty="0"/>
              <a:t>12:30-2:30 PM		</a:t>
            </a:r>
            <a:r>
              <a:rPr lang="en-US" sz="1600" u="sng" dirty="0"/>
              <a:t>Poster Presentations </a:t>
            </a:r>
            <a:r>
              <a:rPr lang="en-US" sz="1600" dirty="0"/>
              <a:t>- open to general public and 				concurrent with final poster judging (</a:t>
            </a:r>
            <a:r>
              <a:rPr lang="en-US" sz="1600" dirty="0">
                <a:solidFill>
                  <a:srgbClr val="0070C0"/>
                </a:solidFill>
              </a:rPr>
              <a:t>All welcome!</a:t>
            </a:r>
            <a:r>
              <a:rPr lang="en-US" sz="1600" dirty="0"/>
              <a:t>)</a:t>
            </a:r>
          </a:p>
          <a:p>
            <a:pPr lvl="1" eaLnBrk="1" hangingPunct="1">
              <a:lnSpc>
                <a:spcPct val="90000"/>
              </a:lnSpc>
            </a:pPr>
            <a:r>
              <a:rPr lang="en-US" sz="1600" dirty="0"/>
              <a:t>2:30-3:00 PM		</a:t>
            </a:r>
            <a:r>
              <a:rPr lang="en-US" sz="1600" u="sng" dirty="0"/>
              <a:t>Awards Ceremony and Closing Remarks</a:t>
            </a:r>
          </a:p>
          <a:p>
            <a:pPr lvl="1" eaLnBrk="1" hangingPunct="1">
              <a:lnSpc>
                <a:spcPct val="90000"/>
              </a:lnSpc>
            </a:pPr>
            <a:r>
              <a:rPr lang="en-US" sz="1600" dirty="0"/>
              <a:t>3:00 PM			</a:t>
            </a:r>
            <a:r>
              <a:rPr lang="en-US" sz="1600" u="sng" dirty="0"/>
              <a:t>Poster Take-Down </a:t>
            </a:r>
            <a:r>
              <a:rPr lang="en-US" sz="1600" dirty="0"/>
              <a:t>- any posters remaining after 				3:30 PM will be removed by staff</a:t>
            </a:r>
          </a:p>
          <a:p>
            <a:pPr lvl="1" eaLnBrk="1" hangingPunct="1">
              <a:lnSpc>
                <a:spcPct val="90000"/>
              </a:lnSpc>
            </a:pPr>
            <a:r>
              <a:rPr lang="en-US" sz="1600" dirty="0"/>
              <a:t>3:05 PM			</a:t>
            </a:r>
            <a:r>
              <a:rPr lang="en-US" sz="1600" u="sng" dirty="0"/>
              <a:t>Post-questionnaires</a:t>
            </a:r>
            <a:r>
              <a:rPr lang="en-US" sz="1600" dirty="0"/>
              <a:t> (REU/SURE participants)</a:t>
            </a:r>
          </a:p>
          <a:p>
            <a:pPr lvl="1" eaLnBrk="1" hangingPunct="1">
              <a:lnSpc>
                <a:spcPct val="90000"/>
              </a:lnSpc>
            </a:pPr>
            <a:endParaRPr lang="en-US" sz="1600" dirty="0"/>
          </a:p>
          <a:p>
            <a:pPr eaLnBrk="1" hangingPunct="1">
              <a:lnSpc>
                <a:spcPct val="90000"/>
              </a:lnSpc>
            </a:pPr>
            <a:r>
              <a:rPr lang="en-US" sz="1600" dirty="0"/>
              <a:t>Ruby Grand Hall, </a:t>
            </a:r>
            <a:r>
              <a:rPr lang="en-US" sz="1600" b="1" dirty="0"/>
              <a:t>Erickson Alumni Center</a:t>
            </a:r>
            <a:r>
              <a:rPr lang="en-US" sz="1600" dirty="0"/>
              <a:t>, WVU Evansdale Campus </a:t>
            </a:r>
          </a:p>
          <a:p>
            <a:pPr eaLnBrk="1" hangingPunct="1">
              <a:lnSpc>
                <a:spcPct val="90000"/>
              </a:lnSpc>
            </a:pPr>
            <a:r>
              <a:rPr lang="en-US" sz="1600" dirty="0"/>
              <a:t>UG researchers from many different programs will present!!  90+ presenters!</a:t>
            </a:r>
          </a:p>
          <a:p>
            <a:pPr eaLnBrk="1" hangingPunct="1">
              <a:lnSpc>
                <a:spcPct val="90000"/>
              </a:lnSpc>
            </a:pPr>
            <a:endParaRPr lang="en-US" sz="2000" i="1" dirty="0"/>
          </a:p>
          <a:p>
            <a:pPr eaLnBrk="1" hangingPunct="1">
              <a:lnSpc>
                <a:spcPct val="90000"/>
              </a:lnSpc>
            </a:pPr>
            <a:endParaRPr lang="en-US" sz="2400" dirty="0"/>
          </a:p>
        </p:txBody>
      </p:sp>
      <p:pic>
        <p:nvPicPr>
          <p:cNvPr id="4100" name="Picture 4"/>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31775"/>
            <a:ext cx="8229600" cy="1139825"/>
          </a:xfrm>
        </p:spPr>
        <p:txBody>
          <a:bodyPr/>
          <a:lstStyle/>
          <a:p>
            <a:pPr eaLnBrk="1" hangingPunct="1"/>
            <a:r>
              <a:rPr lang="en-US" sz="3000" b="1" dirty="0"/>
              <a:t>What should I do during the poster presentation?</a:t>
            </a:r>
          </a:p>
        </p:txBody>
      </p:sp>
      <p:sp>
        <p:nvSpPr>
          <p:cNvPr id="5123" name="Rectangle 3"/>
          <p:cNvSpPr>
            <a:spLocks noGrp="1" noChangeArrowheads="1"/>
          </p:cNvSpPr>
          <p:nvPr>
            <p:ph type="body" idx="1"/>
          </p:nvPr>
        </p:nvSpPr>
        <p:spPr>
          <a:xfrm>
            <a:off x="609600" y="1066800"/>
            <a:ext cx="8229600" cy="5140325"/>
          </a:xfrm>
        </p:spPr>
        <p:txBody>
          <a:bodyPr/>
          <a:lstStyle/>
          <a:p>
            <a:pPr eaLnBrk="1" hangingPunct="1">
              <a:spcBef>
                <a:spcPts val="0"/>
              </a:spcBef>
            </a:pPr>
            <a:r>
              <a:rPr lang="en-US" sz="2800" dirty="0"/>
              <a:t>Poster presentation</a:t>
            </a:r>
          </a:p>
          <a:p>
            <a:pPr lvl="1" eaLnBrk="1" hangingPunct="1">
              <a:spcBef>
                <a:spcPts val="0"/>
              </a:spcBef>
            </a:pPr>
            <a:r>
              <a:rPr lang="en-US" sz="2400" dirty="0"/>
              <a:t>stand by/near your poster</a:t>
            </a:r>
          </a:p>
          <a:p>
            <a:pPr lvl="1" eaLnBrk="1" hangingPunct="1">
              <a:spcBef>
                <a:spcPts val="0"/>
              </a:spcBef>
            </a:pPr>
            <a:r>
              <a:rPr lang="en-US" sz="2400" dirty="0"/>
              <a:t>engage people/judges in conversation</a:t>
            </a:r>
          </a:p>
          <a:p>
            <a:pPr lvl="1" eaLnBrk="1" hangingPunct="1">
              <a:spcBef>
                <a:spcPts val="0"/>
              </a:spcBef>
            </a:pPr>
            <a:endParaRPr lang="en-US" sz="2800" dirty="0"/>
          </a:p>
          <a:p>
            <a:pPr eaLnBrk="1" hangingPunct="1">
              <a:spcBef>
                <a:spcPts val="0"/>
              </a:spcBef>
            </a:pPr>
            <a:r>
              <a:rPr lang="en-US" sz="2800" dirty="0"/>
              <a:t>Be ready to give an overview of your project (4-5 min. max) using your poster visuals.</a:t>
            </a:r>
            <a:endParaRPr lang="en-US" sz="2800" dirty="0">
              <a:sym typeface="Wingdings" panose="05000000000000000000" pitchFamily="2" charset="2"/>
            </a:endParaRPr>
          </a:p>
          <a:p>
            <a:pPr lvl="1" eaLnBrk="1" hangingPunct="1">
              <a:spcBef>
                <a:spcPts val="0"/>
              </a:spcBef>
            </a:pPr>
            <a:r>
              <a:rPr lang="en-US" sz="2400" dirty="0">
                <a:sym typeface="Wingdings" panose="05000000000000000000" pitchFamily="2" charset="2"/>
              </a:rPr>
              <a:t>Start broad (w/impact), then move on to more focused information.</a:t>
            </a:r>
          </a:p>
          <a:p>
            <a:pPr lvl="1" eaLnBrk="1" hangingPunct="1">
              <a:spcBef>
                <a:spcPts val="0"/>
              </a:spcBef>
            </a:pPr>
            <a:r>
              <a:rPr lang="en-US" sz="2400" dirty="0">
                <a:sym typeface="Wingdings" panose="05000000000000000000" pitchFamily="2" charset="2"/>
              </a:rPr>
              <a:t>N</a:t>
            </a:r>
            <a:r>
              <a:rPr lang="en-US" sz="2400" dirty="0"/>
              <a:t>on-expert should be able to understand!</a:t>
            </a:r>
          </a:p>
          <a:p>
            <a:pPr lvl="1" eaLnBrk="1" hangingPunct="1">
              <a:spcBef>
                <a:spcPts val="0"/>
              </a:spcBef>
            </a:pPr>
            <a:r>
              <a:rPr lang="en-US" sz="2400" dirty="0"/>
              <a:t>Avoid jargon/acronyms!</a:t>
            </a:r>
          </a:p>
          <a:p>
            <a:pPr marL="342900" lvl="2" indent="-342900" algn="just" eaLnBrk="1" hangingPunct="1">
              <a:spcBef>
                <a:spcPts val="0"/>
              </a:spcBef>
            </a:pPr>
            <a:endParaRPr lang="en-US" sz="2000" i="1" dirty="0"/>
          </a:p>
          <a:p>
            <a:pPr lvl="1" eaLnBrk="1" hangingPunct="1">
              <a:lnSpc>
                <a:spcPct val="90000"/>
              </a:lnSpc>
            </a:pPr>
            <a:endParaRPr lang="en-US" dirty="0"/>
          </a:p>
          <a:p>
            <a:pPr lvl="1" eaLnBrk="1" hangingPunct="1">
              <a:lnSpc>
                <a:spcPct val="90000"/>
              </a:lnSpc>
            </a:pPr>
            <a:endParaRPr lang="en-US" dirty="0"/>
          </a:p>
        </p:txBody>
      </p:sp>
      <p:pic>
        <p:nvPicPr>
          <p:cNvPr id="5125" name="Picture 5"/>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31775"/>
            <a:ext cx="8229600" cy="1139825"/>
          </a:xfrm>
        </p:spPr>
        <p:txBody>
          <a:bodyPr/>
          <a:lstStyle/>
          <a:p>
            <a:pPr eaLnBrk="1" hangingPunct="1"/>
            <a:r>
              <a:rPr lang="en-US" sz="3000" b="1" dirty="0"/>
              <a:t>What should I include in my project overview?</a:t>
            </a:r>
          </a:p>
        </p:txBody>
      </p:sp>
      <p:sp>
        <p:nvSpPr>
          <p:cNvPr id="5123" name="Rectangle 3"/>
          <p:cNvSpPr>
            <a:spLocks noGrp="1" noChangeArrowheads="1"/>
          </p:cNvSpPr>
          <p:nvPr>
            <p:ph type="body" idx="1"/>
          </p:nvPr>
        </p:nvSpPr>
        <p:spPr>
          <a:xfrm>
            <a:off x="457200" y="838200"/>
            <a:ext cx="8229600" cy="5140325"/>
          </a:xfrm>
        </p:spPr>
        <p:txBody>
          <a:bodyPr/>
          <a:lstStyle/>
          <a:p>
            <a:pPr marL="0" lvl="2" indent="0" algn="just" eaLnBrk="1" hangingPunct="1">
              <a:spcBef>
                <a:spcPts val="0"/>
              </a:spcBef>
              <a:buNone/>
            </a:pPr>
            <a:endParaRPr lang="en-US" sz="2000" i="1" dirty="0"/>
          </a:p>
          <a:p>
            <a:pPr marL="342900" lvl="2" indent="-342900" eaLnBrk="1" hangingPunct="1">
              <a:spcBef>
                <a:spcPts val="0"/>
              </a:spcBef>
            </a:pPr>
            <a:r>
              <a:rPr lang="en-US" sz="2800" dirty="0"/>
              <a:t>In the overview you should display:</a:t>
            </a:r>
          </a:p>
          <a:p>
            <a:pPr marL="660400" lvl="3" indent="-342900" eaLnBrk="1" hangingPunct="1">
              <a:spcBef>
                <a:spcPts val="0"/>
              </a:spcBef>
            </a:pPr>
            <a:r>
              <a:rPr lang="en-US" sz="2400" u="sng" dirty="0"/>
              <a:t>Project knowledge</a:t>
            </a:r>
            <a:r>
              <a:rPr lang="en-US" sz="2400" dirty="0"/>
              <a:t> (Main focus of research? Importance/impact? Conclusions?)</a:t>
            </a:r>
          </a:p>
          <a:p>
            <a:pPr marL="660400" lvl="3" indent="-342900" eaLnBrk="1" hangingPunct="1">
              <a:spcBef>
                <a:spcPts val="0"/>
              </a:spcBef>
            </a:pPr>
            <a:r>
              <a:rPr lang="en-US" sz="2400" u="sng" dirty="0"/>
              <a:t>Logical presentation</a:t>
            </a:r>
            <a:r>
              <a:rPr lang="en-US" sz="2400" dirty="0"/>
              <a:t> (Clear/coherent? Refer to poster visuals?)</a:t>
            </a:r>
          </a:p>
          <a:p>
            <a:pPr marL="660400" lvl="3" indent="-342900" eaLnBrk="1" hangingPunct="1">
              <a:spcBef>
                <a:spcPts val="0"/>
              </a:spcBef>
            </a:pPr>
            <a:r>
              <a:rPr lang="en-US" sz="2400" u="sng" dirty="0"/>
              <a:t>Background information/understanding</a:t>
            </a:r>
            <a:r>
              <a:rPr lang="en-US" sz="2400" dirty="0"/>
              <a:t> (as evidenced by ability to explain project)</a:t>
            </a:r>
          </a:p>
          <a:p>
            <a:pPr marL="660400" lvl="3" indent="-342900" eaLnBrk="1" hangingPunct="1">
              <a:spcBef>
                <a:spcPts val="0"/>
              </a:spcBef>
            </a:pPr>
            <a:r>
              <a:rPr lang="en-US" sz="2400" u="sng" dirty="0"/>
              <a:t>Presence</a:t>
            </a:r>
            <a:r>
              <a:rPr lang="en-US" sz="2400" dirty="0"/>
              <a:t> (Speak clearly? Make eye contact? or Read from poster?)</a:t>
            </a:r>
          </a:p>
          <a:p>
            <a:pPr marL="660400" lvl="3" indent="-342900" eaLnBrk="1" hangingPunct="1">
              <a:spcBef>
                <a:spcPts val="0"/>
              </a:spcBef>
            </a:pPr>
            <a:r>
              <a:rPr lang="en-US" sz="2400" u="sng" dirty="0"/>
              <a:t>Ability to answer questions about your research </a:t>
            </a:r>
            <a:r>
              <a:rPr lang="en-US" sz="2400" dirty="0"/>
              <a:t>(evidence of project knowledge)</a:t>
            </a:r>
          </a:p>
          <a:p>
            <a:pPr lvl="1" eaLnBrk="1" hangingPunct="1">
              <a:lnSpc>
                <a:spcPct val="90000"/>
              </a:lnSpc>
            </a:pPr>
            <a:endParaRPr lang="en-US" dirty="0"/>
          </a:p>
          <a:p>
            <a:pPr lvl="1" eaLnBrk="1" hangingPunct="1">
              <a:lnSpc>
                <a:spcPct val="90000"/>
              </a:lnSpc>
            </a:pPr>
            <a:endParaRPr lang="en-US" dirty="0"/>
          </a:p>
        </p:txBody>
      </p:sp>
      <p:sp>
        <p:nvSpPr>
          <p:cNvPr id="5124" name="Rectangle 4"/>
          <p:cNvSpPr>
            <a:spLocks noChangeArrowheads="1"/>
          </p:cNvSpPr>
          <p:nvPr/>
        </p:nvSpPr>
        <p:spPr bwMode="auto">
          <a:xfrm>
            <a:off x="1447800" y="6172200"/>
            <a:ext cx="6748066" cy="36933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b="1" i="1" dirty="0">
                <a:solidFill>
                  <a:schemeClr val="tx1"/>
                </a:solidFill>
                <a:latin typeface="Arial Rounded MT Bold" pitchFamily="34" charset="0"/>
              </a:rPr>
              <a:t>Practice your poster presentation and limit to 4-5 minutes!!</a:t>
            </a:r>
          </a:p>
        </p:txBody>
      </p:sp>
      <p:pic>
        <p:nvPicPr>
          <p:cNvPr id="5125" name="Picture 5"/>
          <p:cNvPicPr>
            <a:picLocks noChangeAspect="1" noChangeArrowheads="1"/>
          </p:cNvPicPr>
          <p:nvPr/>
        </p:nvPicPr>
        <p:blipFill>
          <a:blip r:embed="rId2" cstate="print"/>
          <a:srcRect/>
          <a:stretch>
            <a:fillRect/>
          </a:stretch>
        </p:blipFill>
        <p:spPr bwMode="auto">
          <a:xfrm>
            <a:off x="6781800" y="6505575"/>
            <a:ext cx="2362200" cy="352425"/>
          </a:xfrm>
          <a:prstGeom prst="rect">
            <a:avLst/>
          </a:prstGeom>
          <a:noFill/>
          <a:ln w="9525">
            <a:noFill/>
            <a:miter lim="800000"/>
            <a:headEnd/>
            <a:tailEnd/>
          </a:ln>
        </p:spPr>
      </p:pic>
    </p:spTree>
    <p:extLst>
      <p:ext uri="{BB962C8B-B14F-4D97-AF65-F5344CB8AC3E}">
        <p14:creationId xmlns:p14="http://schemas.microsoft.com/office/powerpoint/2010/main" val="92055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b="1" dirty="0"/>
              <a:t>How should I dress? Dress to Impress!!  Business casual, at minimum.</a:t>
            </a:r>
          </a:p>
        </p:txBody>
      </p:sp>
      <p:pic>
        <p:nvPicPr>
          <p:cNvPr id="6147" name="Picture 4" descr="133619408_622c79aef9"/>
          <p:cNvPicPr>
            <a:picLocks noChangeAspect="1" noChangeArrowheads="1"/>
          </p:cNvPicPr>
          <p:nvPr/>
        </p:nvPicPr>
        <p:blipFill>
          <a:blip r:embed="rId2" cstate="print"/>
          <a:srcRect/>
          <a:stretch>
            <a:fillRect/>
          </a:stretch>
        </p:blipFill>
        <p:spPr bwMode="auto">
          <a:xfrm>
            <a:off x="1295400" y="1143000"/>
            <a:ext cx="6604501" cy="4953000"/>
          </a:xfrm>
          <a:prstGeom prst="rect">
            <a:avLst/>
          </a:prstGeom>
          <a:noFill/>
          <a:ln w="9525">
            <a:noFill/>
            <a:miter lim="800000"/>
            <a:headEnd/>
            <a:tailEnd/>
          </a:ln>
        </p:spPr>
      </p:pic>
      <p:pic>
        <p:nvPicPr>
          <p:cNvPr id="6148" name="Picture 5"/>
          <p:cNvPicPr>
            <a:picLocks noChangeAspect="1" noChangeArrowheads="1"/>
          </p:cNvPicPr>
          <p:nvPr/>
        </p:nvPicPr>
        <p:blipFill>
          <a:blip r:embed="rId3" cstate="print"/>
          <a:srcRect/>
          <a:stretch>
            <a:fillRect/>
          </a:stretch>
        </p:blipFill>
        <p:spPr bwMode="auto">
          <a:xfrm>
            <a:off x="6781800" y="6505575"/>
            <a:ext cx="2362200" cy="352425"/>
          </a:xfrm>
          <a:prstGeom prst="rect">
            <a:avLst/>
          </a:prstGeom>
          <a:noFill/>
          <a:ln w="9525">
            <a:noFill/>
            <a:miter lim="800000"/>
            <a:headEnd/>
            <a:tailEnd/>
          </a:ln>
        </p:spPr>
      </p:pic>
      <p:sp>
        <p:nvSpPr>
          <p:cNvPr id="5" name="TextBox 4"/>
          <p:cNvSpPr txBox="1"/>
          <p:nvPr/>
        </p:nvSpPr>
        <p:spPr>
          <a:xfrm>
            <a:off x="990600" y="6248400"/>
            <a:ext cx="6822189" cy="286232"/>
          </a:xfrm>
          <a:prstGeom prst="rect">
            <a:avLst/>
          </a:prstGeom>
          <a:noFill/>
        </p:spPr>
        <p:txBody>
          <a:bodyPr wrap="none" rtlCol="0">
            <a:spAutoFit/>
          </a:bodyPr>
          <a:lstStyle/>
          <a:p>
            <a:pPr>
              <a:buNone/>
            </a:pPr>
            <a:r>
              <a:rPr lang="en-US" sz="1400" dirty="0">
                <a:solidFill>
                  <a:schemeClr val="tx1"/>
                </a:solidFill>
              </a:rPr>
              <a:t>*photo by Nicole Barker: obtained from http://www.flickr.com/groups/postersessions/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39123959_a6aa95fb8a"/>
          <p:cNvPicPr>
            <a:picLocks noChangeAspect="1" noChangeArrowheads="1"/>
          </p:cNvPicPr>
          <p:nvPr/>
        </p:nvPicPr>
        <p:blipFill>
          <a:blip r:embed="rId2" cstate="print"/>
          <a:srcRect/>
          <a:stretch>
            <a:fillRect/>
          </a:stretch>
        </p:blipFill>
        <p:spPr bwMode="auto">
          <a:xfrm>
            <a:off x="1093788" y="609600"/>
            <a:ext cx="6983412" cy="5237163"/>
          </a:xfrm>
          <a:prstGeom prst="rect">
            <a:avLst/>
          </a:prstGeom>
          <a:noFill/>
          <a:ln w="9525">
            <a:solidFill>
              <a:schemeClr val="tx1"/>
            </a:solidFill>
            <a:miter lim="800000"/>
            <a:headEnd/>
            <a:tailEnd/>
          </a:ln>
        </p:spPr>
      </p:pic>
      <p:sp>
        <p:nvSpPr>
          <p:cNvPr id="3" name="TextBox 2"/>
          <p:cNvSpPr txBox="1"/>
          <p:nvPr/>
        </p:nvSpPr>
        <p:spPr>
          <a:xfrm>
            <a:off x="1524000" y="6248400"/>
            <a:ext cx="4911409" cy="286232"/>
          </a:xfrm>
          <a:prstGeom prst="rect">
            <a:avLst/>
          </a:prstGeom>
          <a:noFill/>
        </p:spPr>
        <p:txBody>
          <a:bodyPr wrap="none" rtlCol="0">
            <a:spAutoFit/>
          </a:bodyPr>
          <a:lstStyle/>
          <a:p>
            <a:pPr>
              <a:buNone/>
            </a:pPr>
            <a:r>
              <a:rPr lang="en-US" sz="1400" dirty="0">
                <a:solidFill>
                  <a:schemeClr val="tx1"/>
                </a:solidFill>
              </a:rPr>
              <a:t>*obtained from http://www.flickr.com/groups/postersessions/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buzzillions.com/images_products/05/75/0-breath-savers-3-hour-sugar-free-mints-spearmint-pack-8-1-27-oz-ea_4763603_175.jpg#3%20hour%20breath%20m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0"/>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ctiverain.trulia.com/image_store/uploads/7/0/6/7/3/ar129665278437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787" y="3581400"/>
            <a:ext cx="18859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631079"/>
            <a:ext cx="3733800" cy="21505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7900" y="1157999"/>
            <a:ext cx="2334524" cy="174755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891953"/>
            <a:ext cx="2476500" cy="2476500"/>
          </a:xfrm>
          <a:prstGeom prst="rect">
            <a:avLst/>
          </a:prstGeom>
        </p:spPr>
      </p:pic>
      <p:sp>
        <p:nvSpPr>
          <p:cNvPr id="10" name="Rectangle 2"/>
          <p:cNvSpPr>
            <a:spLocks noGrp="1" noChangeArrowheads="1"/>
          </p:cNvSpPr>
          <p:nvPr>
            <p:ph type="title"/>
          </p:nvPr>
        </p:nvSpPr>
        <p:spPr>
          <a:xfrm>
            <a:off x="381000" y="207250"/>
            <a:ext cx="8229600" cy="1139825"/>
          </a:xfrm>
        </p:spPr>
        <p:txBody>
          <a:bodyPr/>
          <a:lstStyle/>
          <a:p>
            <a:pPr eaLnBrk="1" hangingPunct="1"/>
            <a:r>
              <a:rPr lang="en-US" sz="2800" b="1" dirty="0"/>
              <a:t>Brush and Use Breath Mints!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30" y="1000175"/>
            <a:ext cx="3376868" cy="2260057"/>
          </a:xfrm>
          <a:prstGeom prst="rect">
            <a:avLst/>
          </a:prstGeom>
        </p:spPr>
      </p:pic>
    </p:spTree>
    <p:extLst>
      <p:ext uri="{BB962C8B-B14F-4D97-AF65-F5344CB8AC3E}">
        <p14:creationId xmlns:p14="http://schemas.microsoft.com/office/powerpoint/2010/main" val="3798311271"/>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en-US" sz="1800" b="0"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en-US" sz="1800" b="0" i="0" u="none" strike="noStrike" cap="none" normalizeH="0" baseline="0" smtClean="0">
            <a:ln>
              <a:noFill/>
            </a:ln>
            <a:solidFill>
              <a:srgbClr val="CC0000"/>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3407</TotalTime>
  <Words>2952</Words>
  <Application>Microsoft Office PowerPoint</Application>
  <PresentationFormat>Letter Paper (8.5x11 in)</PresentationFormat>
  <Paragraphs>331</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Arial Rounded MT Bold</vt:lpstr>
      <vt:lpstr>Garamond</vt:lpstr>
      <vt:lpstr>Wingdings</vt:lpstr>
      <vt:lpstr>Edge</vt:lpstr>
      <vt:lpstr>Creating an Effective Research Poster - Specifics for the July 25 Summer Undergraduate Research Symposium and General Tips</vt:lpstr>
      <vt:lpstr>Poster Abstracts for Booklet: Submit by 11:59 pm July 14!</vt:lpstr>
      <vt:lpstr>How should I write the abstract if I do not have results?</vt:lpstr>
      <vt:lpstr>When is/where is/who presents at the Symposium?</vt:lpstr>
      <vt:lpstr>What should I do during the poster presentation?</vt:lpstr>
      <vt:lpstr>What should I include in my project overview?</vt:lpstr>
      <vt:lpstr>How should I dress? Dress to Impress!!  Business casual, at minimum.</vt:lpstr>
      <vt:lpstr>PowerPoint Presentation</vt:lpstr>
      <vt:lpstr>Brush and Use Breath Mints!</vt:lpstr>
      <vt:lpstr>What are the goals of a research poster presentation?</vt:lpstr>
      <vt:lpstr>How do I attract people to my poster?</vt:lpstr>
      <vt:lpstr>Poster Size? (Two posters per board and boards are 46 inches height by 6 ft width)</vt:lpstr>
      <vt:lpstr>How do I prepare my poster?</vt:lpstr>
      <vt:lpstr>Where do I print my poster?</vt:lpstr>
      <vt:lpstr>Where do I print my poster (cont.)? </vt:lpstr>
      <vt:lpstr>How much does it cost at a WVU Site and how do I pay?</vt:lpstr>
      <vt:lpstr>What components should I include on my poster?</vt:lpstr>
      <vt:lpstr>Guidelines of Poster DOs…</vt:lpstr>
      <vt:lpstr>Guidelines of Poster DOs (cont)…</vt:lpstr>
      <vt:lpstr>PowerPoint Presentation</vt:lpstr>
      <vt:lpstr>Guidelines of Poster DOs (cont)…</vt:lpstr>
      <vt:lpstr>Do include one type of WVU Emblem (perhaps at bottom and not too large): see http://brand.wvu.edu/brand-guide/identity/logo for more logos and logo no-nos.</vt:lpstr>
      <vt:lpstr>Do include acknowledgements and emblems:  Ask research mentor BUT…place at bottom and don’t make them too large </vt:lpstr>
      <vt:lpstr>Do include financial support:  Ask research mentor</vt:lpstr>
      <vt:lpstr>Guidelines of Poster DON’Ts…..</vt:lpstr>
      <vt:lpstr>Poster Critiques</vt:lpstr>
      <vt:lpstr>PowerPoint Presentation</vt:lpstr>
      <vt:lpstr>Better Research Poster in Less Time – New Poster Design (Poster 2.0) Sweeping the Conference Circuit</vt:lpstr>
      <vt:lpstr>PowerPoint Presentation</vt:lpstr>
      <vt:lpstr>WVU Poster Resources</vt:lpstr>
      <vt:lpstr>Good Poster Websites</vt:lpstr>
      <vt:lpstr>Overall Poster Should Be…</vt:lpstr>
      <vt:lpstr>Friday July 26th is the last day of summer research for many of you. Before you leave, be sure to thank:</vt:lpstr>
    </vt:vector>
  </TitlesOfParts>
  <Company>WVU Eberly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Richards-Babb</dc:creator>
  <cp:lastModifiedBy>Michelle Richards-Babb</cp:lastModifiedBy>
  <cp:revision>262</cp:revision>
  <cp:lastPrinted>2019-07-08T23:11:59Z</cp:lastPrinted>
  <dcterms:created xsi:type="dcterms:W3CDTF">2009-07-07T20:58:23Z</dcterms:created>
  <dcterms:modified xsi:type="dcterms:W3CDTF">2019-07-09T11:04:41Z</dcterms:modified>
</cp:coreProperties>
</file>